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1" r:id="rId4"/>
    <p:sldId id="258" r:id="rId5"/>
    <p:sldId id="260" r:id="rId6"/>
    <p:sldId id="261" r:id="rId7"/>
    <p:sldId id="262" r:id="rId8"/>
    <p:sldId id="263" r:id="rId9"/>
    <p:sldId id="272" r:id="rId10"/>
    <p:sldId id="264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3835"/>
    <a:srgbClr val="E98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2" autoAdjust="0"/>
    <p:restoredTop sz="94660"/>
  </p:normalViewPr>
  <p:slideViewPr>
    <p:cSldViewPr>
      <p:cViewPr>
        <p:scale>
          <a:sx n="100" d="100"/>
          <a:sy n="100" d="100"/>
        </p:scale>
        <p:origin x="-466" y="29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08DF3C7-FB09-40FC-B062-17DA462552E7}" type="datetimeFigureOut">
              <a:rPr lang="nl-NL"/>
              <a:pPr>
                <a:defRPr/>
              </a:pPr>
              <a:t>9-5-2017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N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1A3CD78-24A2-49F8-8C5A-27AE3E49460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7F3BA-674E-4D13-BA38-497B8C25A50B}" type="datetime1">
              <a:rPr lang="nl-NL"/>
              <a:pPr>
                <a:defRPr/>
              </a:pPr>
              <a:t>9-5-2017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6A3C6-974B-4C0F-A01A-BC2FDD660A3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364EC-868E-46B0-8209-B69C0EA3F7EC}" type="datetime1">
              <a:rPr lang="nl-NL"/>
              <a:pPr>
                <a:defRPr/>
              </a:pPr>
              <a:t>9-5-2017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AFAA6-A01C-4C6E-8862-E760059042B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5B1E2-A14A-4563-83B4-4C9FCCEC4382}" type="datetime1">
              <a:rPr lang="nl-NL"/>
              <a:pPr>
                <a:defRPr/>
              </a:pPr>
              <a:t>9-5-2017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F9B9D-A889-48F2-AF8C-B9028A179BE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791A6-DFB3-444C-AF18-135A16F1C9E6}" type="datetime1">
              <a:rPr lang="nl-NL"/>
              <a:pPr>
                <a:defRPr/>
              </a:pPr>
              <a:t>9-5-2017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FE5F0-86EC-4C50-AC49-77CF1526A96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8C785-9CCA-4D57-AA37-0F32D6208079}" type="datetime1">
              <a:rPr lang="nl-NL"/>
              <a:pPr>
                <a:defRPr/>
              </a:pPr>
              <a:t>9-5-2017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015EF-91E1-45FB-8DBD-EA188788FBD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E9CE4-45AA-4D07-876B-99DBF8344C57}" type="datetime1">
              <a:rPr lang="nl-NL"/>
              <a:pPr>
                <a:defRPr/>
              </a:pPr>
              <a:t>9-5-2017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9D7F4-B8C6-4BE2-B943-3D3ED02E710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CF871-FA0E-4310-B4D5-3DAD826D9777}" type="datetime1">
              <a:rPr lang="nl-NL"/>
              <a:pPr>
                <a:defRPr/>
              </a:pPr>
              <a:t>9-5-2017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201FE-C898-46F1-B837-AB20172D5DF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D02FC-E285-48F4-A412-339A3A3D620C}" type="datetime1">
              <a:rPr lang="nl-NL"/>
              <a:pPr>
                <a:defRPr/>
              </a:pPr>
              <a:t>9-5-2017</a:t>
            </a:fld>
            <a:endParaRPr lang="nl-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E5DA5-D292-4CCB-B9F1-DFBC3C3E689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BC577-9E9E-4E08-99EF-CBC1A57D20F2}" type="datetime1">
              <a:rPr lang="nl-NL"/>
              <a:pPr>
                <a:defRPr/>
              </a:pPr>
              <a:t>9-5-2017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47B23-ED87-4910-B62C-3226890B001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279A-AE97-4E1A-BB5A-B6BA8BC59928}" type="datetime1">
              <a:rPr lang="nl-NL"/>
              <a:pPr>
                <a:defRPr/>
              </a:pPr>
              <a:t>9-5-2017</a:t>
            </a:fld>
            <a:endParaRPr lang="nl-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928D2-8121-48CB-BA9E-81950733194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C616A-E115-4E5C-9579-90CEA22BD8BD}" type="datetime1">
              <a:rPr lang="nl-NL"/>
              <a:pPr>
                <a:defRPr/>
              </a:pPr>
              <a:t>9-5-2017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4DA57-5E83-4243-ABC1-C6BB1D0D100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E1F19-1CB9-49A4-9AC2-1BE6818570CB}" type="datetime1">
              <a:rPr lang="nl-NL"/>
              <a:pPr>
                <a:defRPr/>
              </a:pPr>
              <a:t>9-5-2017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9FB61-C29F-4949-9312-3529300B007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5A19B4-633E-4729-8464-DF2454B879E6}" type="datetime1">
              <a:rPr lang="nl-NL"/>
              <a:pPr>
                <a:defRPr/>
              </a:pPr>
              <a:t>9-5-2017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C9F8F6-4049-4682-BF1B-BD6069A072A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1030" name="Picture 3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63550" y="344488"/>
            <a:ext cx="11303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4"/>
          <p:cNvSpPr txBox="1">
            <a:spLocks noChangeArrowheads="1"/>
          </p:cNvSpPr>
          <p:nvPr userDrawn="1"/>
        </p:nvSpPr>
        <p:spPr bwMode="auto">
          <a:xfrm>
            <a:off x="4957763" y="549275"/>
            <a:ext cx="403225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nl-NL" sz="2000" b="1" dirty="0">
                <a:solidFill>
                  <a:srgbClr val="CF3835"/>
                </a:solidFill>
                <a:latin typeface="Calibri" pitchFamily="34" charset="0"/>
              </a:rPr>
              <a:t>Protestantse Gemeente </a:t>
            </a:r>
            <a:r>
              <a:rPr lang="nl-NL" sz="2800" dirty="0">
                <a:solidFill>
                  <a:srgbClr val="CF3835"/>
                </a:solidFill>
                <a:latin typeface="Calibri" pitchFamily="34" charset="0"/>
              </a:rPr>
              <a:t/>
            </a:r>
            <a:br>
              <a:rPr lang="nl-NL" sz="2800" dirty="0">
                <a:solidFill>
                  <a:srgbClr val="CF3835"/>
                </a:solidFill>
                <a:latin typeface="Calibri" pitchFamily="34" charset="0"/>
              </a:rPr>
            </a:br>
            <a:r>
              <a:rPr lang="nl-NL" sz="2000" b="1" dirty="0">
                <a:solidFill>
                  <a:srgbClr val="E98C00"/>
                </a:solidFill>
                <a:latin typeface="Calibri" pitchFamily="34" charset="0"/>
              </a:rPr>
              <a:t>Terneuzen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763713" y="903288"/>
            <a:ext cx="7129462" cy="0"/>
          </a:xfrm>
          <a:prstGeom prst="line">
            <a:avLst/>
          </a:prstGeom>
          <a:ln w="19050">
            <a:solidFill>
              <a:srgbClr val="CF38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gemeenteavondPGT20170501.ppt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 bwMode="auto">
          <a:xfrm>
            <a:off x="684213" y="2636838"/>
            <a:ext cx="77724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sz="5400" smtClean="0"/>
              <a:t>Werkgroep </a:t>
            </a:r>
            <a:br>
              <a:rPr lang="nl-NL" sz="5400" smtClean="0"/>
            </a:br>
            <a:r>
              <a:rPr lang="nl-NL" sz="5400" smtClean="0"/>
              <a:t>Gebouwen</a:t>
            </a:r>
          </a:p>
        </p:txBody>
      </p:sp>
      <p:pic>
        <p:nvPicPr>
          <p:cNvPr id="1536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550" y="344488"/>
            <a:ext cx="11303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4957763" y="549275"/>
            <a:ext cx="403225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nl-NL" sz="2000" b="1">
                <a:solidFill>
                  <a:srgbClr val="CF3835"/>
                </a:solidFill>
                <a:latin typeface="Calibri" pitchFamily="34" charset="0"/>
              </a:rPr>
              <a:t>Protestantse Gemeente </a:t>
            </a:r>
            <a:r>
              <a:rPr lang="nl-NL" sz="2800">
                <a:solidFill>
                  <a:srgbClr val="CF3835"/>
                </a:solidFill>
                <a:latin typeface="Calibri" pitchFamily="34" charset="0"/>
              </a:rPr>
              <a:t/>
            </a:r>
            <a:br>
              <a:rPr lang="nl-NL" sz="2800">
                <a:solidFill>
                  <a:srgbClr val="CF3835"/>
                </a:solidFill>
                <a:latin typeface="Calibri" pitchFamily="34" charset="0"/>
              </a:rPr>
            </a:br>
            <a:r>
              <a:rPr lang="nl-NL" sz="2000" b="1">
                <a:solidFill>
                  <a:srgbClr val="E98C00"/>
                </a:solidFill>
                <a:latin typeface="Calibri" pitchFamily="34" charset="0"/>
              </a:rPr>
              <a:t>Terneuzen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763713" y="903288"/>
            <a:ext cx="7129462" cy="0"/>
          </a:xfrm>
          <a:prstGeom prst="line">
            <a:avLst/>
          </a:prstGeom>
          <a:ln w="19050">
            <a:solidFill>
              <a:srgbClr val="CF38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 bwMode="auto">
          <a:xfrm>
            <a:off x="395288" y="1844675"/>
            <a:ext cx="5400675" cy="12239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nl-NL" sz="3600" dirty="0" smtClean="0"/>
              <a:t>Tijdsplanning realisatie </a:t>
            </a:r>
            <a:br>
              <a:rPr lang="nl-NL" sz="3600" dirty="0" smtClean="0"/>
            </a:br>
            <a:r>
              <a:rPr lang="nl-NL" sz="3600" dirty="0" smtClean="0">
                <a:latin typeface="+mn-lt"/>
              </a:rPr>
              <a:t>één kerkgebouw</a:t>
            </a:r>
            <a:r>
              <a:rPr lang="nl-NL" sz="3600" dirty="0" smtClean="0"/>
              <a:t/>
            </a:r>
            <a:br>
              <a:rPr lang="nl-NL" sz="3600" dirty="0" smtClean="0"/>
            </a:br>
            <a:endParaRPr lang="nl-NL" sz="3600" dirty="0" smtClean="0"/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468313" y="3429000"/>
            <a:ext cx="8229600" cy="4525963"/>
          </a:xfrm>
        </p:spPr>
        <p:txBody>
          <a:bodyPr/>
          <a:lstStyle/>
          <a:p>
            <a:r>
              <a:rPr lang="nl-NL" sz="2800" smtClean="0"/>
              <a:t>Advies voor uitwerking bouwplannen 9/2017</a:t>
            </a:r>
          </a:p>
          <a:p>
            <a:r>
              <a:rPr lang="nl-NL" sz="2800" smtClean="0"/>
              <a:t>Opstellen bestek en tekeningen           1/2018</a:t>
            </a:r>
          </a:p>
          <a:p>
            <a:r>
              <a:rPr lang="nl-NL" sz="2800" smtClean="0"/>
              <a:t>Aanbesteding en gunning	       	    5/2018</a:t>
            </a:r>
          </a:p>
          <a:p>
            <a:r>
              <a:rPr lang="nl-NL" sz="2800" smtClean="0"/>
              <a:t>Uitvoering bouwproject                         9/2018</a:t>
            </a:r>
          </a:p>
          <a:p>
            <a:r>
              <a:rPr lang="nl-NL" sz="2800" smtClean="0"/>
              <a:t>Oplevering                                                4/2019</a:t>
            </a:r>
          </a:p>
        </p:txBody>
      </p:sp>
      <p:pic>
        <p:nvPicPr>
          <p:cNvPr id="2457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341438"/>
            <a:ext cx="2898775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 bwMode="auto">
          <a:xfrm>
            <a:off x="-541338" y="1773238"/>
            <a:ext cx="8229601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smtClean="0"/>
              <a:t>Voorstel alternatief plan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827088" y="21336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endParaRPr lang="nl-NL" smtClean="0"/>
          </a:p>
          <a:p>
            <a:r>
              <a:rPr lang="nl-NL" smtClean="0"/>
              <a:t>Indien niet tijdig een van de kerkgebouwen verkocht kan worden, dan zoeken naar alternatieve oplossing.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/>
          </p:cNvSpPr>
          <p:nvPr>
            <p:ph type="body" idx="1"/>
          </p:nvPr>
        </p:nvSpPr>
        <p:spPr>
          <a:xfrm>
            <a:off x="395288" y="2924175"/>
            <a:ext cx="8229600" cy="45259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nl-NL" smtClean="0"/>
              <a:t>Presentatie Schetsontwerp </a:t>
            </a:r>
            <a:br>
              <a:rPr lang="nl-NL" smtClean="0"/>
            </a:br>
            <a:r>
              <a:rPr lang="nl-NL" smtClean="0">
                <a:hlinkClick r:id="rId2" action="ppaction://hlinkpres?slideindex=1&amp;slidetitle="/>
              </a:rPr>
              <a:t>Nico Fierloos</a:t>
            </a:r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nl-NL" smtClean="0"/>
              <a:t/>
            </a:r>
            <a:br>
              <a:rPr lang="nl-NL" smtClean="0"/>
            </a:br>
            <a:r>
              <a:rPr lang="nl-NL" smtClean="0"/>
              <a:t/>
            </a:r>
            <a:br>
              <a:rPr lang="nl-NL" smtClean="0"/>
            </a:br>
            <a:r>
              <a:rPr lang="nl-NL" smtClean="0"/>
              <a:t>Samen Bouwen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468313" y="2565400"/>
            <a:ext cx="8229600" cy="4525963"/>
          </a:xfrm>
        </p:spPr>
        <p:txBody>
          <a:bodyPr/>
          <a:lstStyle/>
          <a:p>
            <a:r>
              <a:rPr lang="nl-NL" smtClean="0"/>
              <a:t>Vakmensen (bouw)</a:t>
            </a:r>
          </a:p>
          <a:p>
            <a:r>
              <a:rPr lang="nl-NL" smtClean="0"/>
              <a:t>Schilders</a:t>
            </a:r>
          </a:p>
          <a:p>
            <a:r>
              <a:rPr lang="nl-NL" smtClean="0"/>
              <a:t>Techneuten</a:t>
            </a:r>
          </a:p>
          <a:p>
            <a:r>
              <a:rPr lang="nl-NL" smtClean="0"/>
              <a:t>Sjouwers –Hand en spandiensten</a:t>
            </a:r>
          </a:p>
          <a:p>
            <a:r>
              <a:rPr lang="nl-NL" smtClean="0"/>
              <a:t>Crowd funding - Geldwerving</a:t>
            </a:r>
          </a:p>
          <a:p>
            <a:r>
              <a:rPr lang="nl-NL" smtClean="0"/>
              <a:t>Enz.</a:t>
            </a:r>
          </a:p>
          <a:p>
            <a:endParaRPr lang="nl-NL" smtClean="0"/>
          </a:p>
        </p:txBody>
      </p:sp>
      <p:pic>
        <p:nvPicPr>
          <p:cNvPr id="2765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844675"/>
            <a:ext cx="35433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nl-NL" smtClean="0"/>
              <a:t/>
            </a:r>
            <a:br>
              <a:rPr lang="nl-NL" smtClean="0"/>
            </a:br>
            <a:r>
              <a:rPr lang="nl-NL" smtClean="0"/>
              <a:t/>
            </a:r>
            <a:br>
              <a:rPr lang="nl-NL" smtClean="0"/>
            </a:br>
            <a:r>
              <a:rPr lang="nl-NL" smtClean="0"/>
              <a:t>Adviezen of ideeën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468313" y="2492375"/>
            <a:ext cx="8229600" cy="4525963"/>
          </a:xfrm>
        </p:spPr>
        <p:txBody>
          <a:bodyPr/>
          <a:lstStyle/>
          <a:p>
            <a:r>
              <a:rPr lang="nl-NL" smtClean="0"/>
              <a:t>Formulier graag invullen of Mailen</a:t>
            </a:r>
          </a:p>
          <a:p>
            <a:endParaRPr lang="nl-NL" smtClean="0"/>
          </a:p>
          <a:p>
            <a:endParaRPr lang="nl-NL" smtClean="0"/>
          </a:p>
          <a:p>
            <a:endParaRPr lang="nl-NL" smtClean="0"/>
          </a:p>
          <a:p>
            <a:endParaRPr lang="nl-NL" smtClean="0"/>
          </a:p>
          <a:p>
            <a:r>
              <a:rPr lang="nl-NL" smtClean="0"/>
              <a:t>Bedankt namens de werkgroep</a:t>
            </a:r>
          </a:p>
        </p:txBody>
      </p:sp>
      <p:pic>
        <p:nvPicPr>
          <p:cNvPr id="28675" name="Picture 1"/>
          <p:cNvPicPr>
            <a:picLocks noChangeAspect="1"/>
          </p:cNvPicPr>
          <p:nvPr/>
        </p:nvPicPr>
        <p:blipFill>
          <a:blip r:embed="rId2"/>
          <a:srcRect t="4459" b="8675"/>
          <a:stretch>
            <a:fillRect/>
          </a:stretch>
        </p:blipFill>
        <p:spPr bwMode="auto">
          <a:xfrm>
            <a:off x="2771775" y="3429000"/>
            <a:ext cx="2295525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nl-NL" smtClean="0"/>
              <a:t/>
            </a:r>
            <a:br>
              <a:rPr lang="nl-NL" smtClean="0"/>
            </a:br>
            <a:r>
              <a:rPr lang="nl-NL" smtClean="0"/>
              <a:t/>
            </a:r>
            <a:br>
              <a:rPr lang="nl-NL" smtClean="0"/>
            </a:br>
            <a:r>
              <a:rPr lang="nl-NL" smtClean="0"/>
              <a:t>    Vragen ?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539750" y="3789363"/>
            <a:ext cx="8229600" cy="4525962"/>
          </a:xfrm>
        </p:spPr>
        <p:txBody>
          <a:bodyPr/>
          <a:lstStyle/>
          <a:p>
            <a:r>
              <a:rPr lang="nl-NL" sz="2800" smtClean="0"/>
              <a:t>Wij rekenen op de ondersteuning van de gehele gemeente om te komen tot een vernieuwde kerk van ontmoeting in 2019</a:t>
            </a:r>
          </a:p>
        </p:txBody>
      </p:sp>
      <p:pic>
        <p:nvPicPr>
          <p:cNvPr id="2969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484313"/>
            <a:ext cx="141763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>
            <p:ph idx="1"/>
          </p:nvPr>
        </p:nvSpPr>
        <p:spPr>
          <a:xfrm>
            <a:off x="931863" y="2781300"/>
            <a:ext cx="8229600" cy="3240088"/>
          </a:xfrm>
        </p:spPr>
        <p:txBody>
          <a:bodyPr/>
          <a:lstStyle/>
          <a:p>
            <a:pPr eaLnBrk="1" hangingPunct="1"/>
            <a:r>
              <a:rPr lang="nl-NL" sz="2800" smtClean="0"/>
              <a:t>Voorstellen Werkgroepleden</a:t>
            </a:r>
          </a:p>
          <a:p>
            <a:pPr eaLnBrk="1" hangingPunct="1"/>
            <a:r>
              <a:rPr lang="nl-NL" sz="2800" smtClean="0"/>
              <a:t>Opdracht 7 juni 2016</a:t>
            </a:r>
          </a:p>
          <a:p>
            <a:pPr eaLnBrk="1" hangingPunct="1"/>
            <a:r>
              <a:rPr lang="nl-NL" sz="2800" smtClean="0"/>
              <a:t>Proces/Werkwijze Werkgroep</a:t>
            </a:r>
          </a:p>
          <a:p>
            <a:pPr eaLnBrk="1" hangingPunct="1"/>
            <a:r>
              <a:rPr lang="nl-NL" sz="2800" smtClean="0"/>
              <a:t>Realisatie een kerkgebouw</a:t>
            </a:r>
          </a:p>
          <a:p>
            <a:pPr eaLnBrk="1" hangingPunct="1"/>
            <a:r>
              <a:rPr lang="nl-NL" sz="2800" smtClean="0"/>
              <a:t>Presentatie Nico Fierloos</a:t>
            </a:r>
          </a:p>
          <a:p>
            <a:pPr eaLnBrk="1" hangingPunct="1"/>
            <a:r>
              <a:rPr lang="nl-NL" sz="2800" smtClean="0"/>
              <a:t>Samen Bouwen</a:t>
            </a:r>
          </a:p>
          <a:p>
            <a:pPr eaLnBrk="1" hangingPunct="1">
              <a:buFont typeface="Arial" charset="0"/>
              <a:buNone/>
            </a:pPr>
            <a:r>
              <a:rPr lang="nl-NL" smtClean="0"/>
              <a:t>			</a:t>
            </a:r>
          </a:p>
          <a:p>
            <a:pPr eaLnBrk="1" hangingPunct="1">
              <a:buFont typeface="Arial" charset="0"/>
              <a:buNone/>
            </a:pPr>
            <a:endParaRPr lang="nl-NL" smtClean="0"/>
          </a:p>
        </p:txBody>
      </p:sp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611188" y="1700213"/>
            <a:ext cx="1952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4000"/>
              <a:t>Agenda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nl-NL" smtClean="0"/>
              <a:t/>
            </a:r>
            <a:br>
              <a:rPr lang="nl-NL" smtClean="0"/>
            </a:br>
            <a:r>
              <a:rPr lang="nl-NL" smtClean="0"/>
              <a:t/>
            </a:r>
            <a:br>
              <a:rPr lang="nl-NL" smtClean="0"/>
            </a:br>
            <a:r>
              <a:rPr lang="nl-NL" smtClean="0"/>
              <a:t>Leden Werkgroep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468313" y="2492375"/>
            <a:ext cx="8229600" cy="4525963"/>
          </a:xfrm>
        </p:spPr>
        <p:txBody>
          <a:bodyPr/>
          <a:lstStyle/>
          <a:p>
            <a:r>
              <a:rPr lang="nl-NL" sz="2800" smtClean="0"/>
              <a:t>Frans Wolfert		Accountant</a:t>
            </a:r>
          </a:p>
          <a:p>
            <a:r>
              <a:rPr lang="nl-NL" sz="2800" smtClean="0"/>
              <a:t>Peter Simons		Aannemer</a:t>
            </a:r>
          </a:p>
          <a:p>
            <a:r>
              <a:rPr lang="nl-NL" sz="2800" smtClean="0"/>
              <a:t>Nico Fierloos		Architect</a:t>
            </a:r>
          </a:p>
          <a:p>
            <a:r>
              <a:rPr lang="nl-NL" sz="2800" smtClean="0"/>
              <a:t>Chris Ollebek		ICT</a:t>
            </a:r>
          </a:p>
          <a:p>
            <a:r>
              <a:rPr lang="nl-NL" sz="2800" smtClean="0"/>
              <a:t>Cor Verlinde		Teamleider (o.a.wijkbeheer)</a:t>
            </a:r>
          </a:p>
          <a:p>
            <a:r>
              <a:rPr lang="nl-NL" sz="2800" smtClean="0"/>
              <a:t>Peter Koole		Ondernemer (voorzitter)</a:t>
            </a:r>
          </a:p>
        </p:txBody>
      </p:sp>
      <p:pic>
        <p:nvPicPr>
          <p:cNvPr id="1741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2492375"/>
            <a:ext cx="2252662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/>
          <p:cNvSpPr>
            <a:spLocks noGrp="1"/>
          </p:cNvSpPr>
          <p:nvPr>
            <p:ph idx="1"/>
          </p:nvPr>
        </p:nvSpPr>
        <p:spPr>
          <a:xfrm>
            <a:off x="1065213" y="3390900"/>
            <a:ext cx="8229600" cy="4525963"/>
          </a:xfrm>
        </p:spPr>
        <p:txBody>
          <a:bodyPr/>
          <a:lstStyle/>
          <a:p>
            <a:pPr eaLnBrk="1" hangingPunct="1"/>
            <a:r>
              <a:rPr lang="nl-NL" sz="2800" smtClean="0"/>
              <a:t>Opstellen advies gebruik van één kerkgebouw</a:t>
            </a:r>
          </a:p>
          <a:p>
            <a:pPr eaLnBrk="1" hangingPunct="1"/>
            <a:r>
              <a:rPr lang="nl-NL" sz="2800" smtClean="0"/>
              <a:t>Opstellen Programma van Eisen</a:t>
            </a:r>
          </a:p>
          <a:p>
            <a:pPr eaLnBrk="1" hangingPunct="1"/>
            <a:r>
              <a:rPr lang="nl-NL" sz="2800" smtClean="0"/>
              <a:t>Opstellen actieplan met een tijdpad</a:t>
            </a:r>
          </a:p>
          <a:p>
            <a:pPr eaLnBrk="1" hangingPunct="1"/>
            <a:r>
              <a:rPr lang="nl-NL" sz="2800" smtClean="0"/>
              <a:t>Adviezen via implementatie commissie</a:t>
            </a:r>
          </a:p>
          <a:p>
            <a:pPr eaLnBrk="1" hangingPunct="1"/>
            <a:r>
              <a:rPr lang="nl-NL" sz="2800" smtClean="0"/>
              <a:t>Besluit AK afstoten van een kerkgebouw</a:t>
            </a:r>
          </a:p>
        </p:txBody>
      </p:sp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468313" y="1557338"/>
            <a:ext cx="67675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None/>
            </a:pPr>
            <a:r>
              <a:rPr lang="nl-NL" sz="3200" b="1"/>
              <a:t>Opdracht AK van 7 juni 2016</a:t>
            </a:r>
          </a:p>
        </p:txBody>
      </p:sp>
      <p:pic>
        <p:nvPicPr>
          <p:cNvPr id="1843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5213" y="2060575"/>
            <a:ext cx="231775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/>
          <p:cNvSpPr>
            <a:spLocks noGrp="1"/>
          </p:cNvSpPr>
          <p:nvPr>
            <p:ph idx="1"/>
          </p:nvPr>
        </p:nvSpPr>
        <p:spPr>
          <a:xfrm>
            <a:off x="946150" y="2924175"/>
            <a:ext cx="8229600" cy="4525963"/>
          </a:xfrm>
        </p:spPr>
        <p:txBody>
          <a:bodyPr/>
          <a:lstStyle/>
          <a:p>
            <a:pPr eaLnBrk="1" hangingPunct="1"/>
            <a:r>
              <a:rPr lang="nl-NL" sz="2800" smtClean="0"/>
              <a:t>Onderzoek huidige exploitatie kerkgebouwen</a:t>
            </a:r>
          </a:p>
          <a:p>
            <a:pPr eaLnBrk="1" hangingPunct="1"/>
            <a:r>
              <a:rPr lang="nl-NL" sz="2800" smtClean="0"/>
              <a:t>Opstellen plan van eisen</a:t>
            </a:r>
          </a:p>
          <a:p>
            <a:pPr eaLnBrk="1" hangingPunct="1"/>
            <a:r>
              <a:rPr lang="nl-NL" sz="2800" smtClean="0"/>
              <a:t>Onderzoek Financiële bestedingsruimte</a:t>
            </a:r>
          </a:p>
          <a:p>
            <a:pPr eaLnBrk="1" hangingPunct="1"/>
            <a:r>
              <a:rPr lang="nl-NL" sz="2800" smtClean="0"/>
              <a:t>Toetsen PvE van huidige gebouwen</a:t>
            </a:r>
          </a:p>
          <a:p>
            <a:pPr eaLnBrk="1" hangingPunct="1"/>
            <a:r>
              <a:rPr lang="nl-NL" sz="2800" smtClean="0"/>
              <a:t>Marktverkenning verkoopmogelijkheden</a:t>
            </a:r>
          </a:p>
          <a:p>
            <a:pPr eaLnBrk="1" hangingPunct="1"/>
            <a:r>
              <a:rPr lang="nl-NL" sz="2800" smtClean="0"/>
              <a:t>Onderzoek mogelijke nieuwbouw</a:t>
            </a:r>
          </a:p>
        </p:txBody>
      </p:sp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684213" y="1844675"/>
            <a:ext cx="4895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3600"/>
              <a:t>Proces / Werkwijze</a:t>
            </a:r>
          </a:p>
        </p:txBody>
      </p:sp>
      <p:pic>
        <p:nvPicPr>
          <p:cNvPr id="1945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1487488"/>
            <a:ext cx="2663825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0" y="2997200"/>
            <a:ext cx="3744913" cy="280828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36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25" y="2276475"/>
            <a:ext cx="4210050" cy="2808288"/>
          </a:xfrm>
          <a:prstGeom prst="rect">
            <a:avLst/>
          </a:prstGeom>
          <a:effectLst>
            <a:outerShdw blurRad="50800" dist="76200" dir="2460000" algn="tl" rotWithShape="0">
              <a:prstClr val="black">
                <a:alpha val="46000"/>
              </a:prstClr>
            </a:outerShdw>
          </a:effectLst>
        </p:spPr>
      </p:pic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1824038" y="1341438"/>
            <a:ext cx="6480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3200"/>
              <a:t>Extra activiteiten / opdrachten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52500" y="5300663"/>
            <a:ext cx="411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/>
              <a:t>Verkoop pastorie Leeuwenlaan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95875" y="6113463"/>
            <a:ext cx="4113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/>
              <a:t>Verhuur pastorie Koninginnelaan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98343">
            <a:off x="1146175" y="2811463"/>
            <a:ext cx="2784475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85772">
            <a:off x="5653088" y="4200525"/>
            <a:ext cx="2998787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/>
          </p:cNvSpPr>
          <p:nvPr>
            <p:ph idx="1"/>
          </p:nvPr>
        </p:nvSpPr>
        <p:spPr>
          <a:xfrm>
            <a:off x="684213" y="2565400"/>
            <a:ext cx="8229600" cy="1584325"/>
          </a:xfrm>
        </p:spPr>
        <p:txBody>
          <a:bodyPr/>
          <a:lstStyle/>
          <a:p>
            <a:pPr eaLnBrk="1" hangingPunct="1"/>
            <a:r>
              <a:rPr lang="nl-NL" sz="2800" smtClean="0"/>
              <a:t>Voortgangsrapportage richting AK</a:t>
            </a:r>
          </a:p>
          <a:p>
            <a:pPr eaLnBrk="1" hangingPunct="1"/>
            <a:r>
              <a:rPr lang="nl-NL" sz="2800" smtClean="0"/>
              <a:t>Advies voor de verkoop van een kerkgebouw</a:t>
            </a:r>
          </a:p>
        </p:txBody>
      </p:sp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603250" y="1738313"/>
            <a:ext cx="7127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3600"/>
              <a:t>Proces / Werkwijze  </a:t>
            </a:r>
            <a:r>
              <a:rPr lang="nl-NL" sz="2800"/>
              <a:t>(vervolg)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38" y="3903663"/>
            <a:ext cx="3384550" cy="25669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463" y="3903663"/>
            <a:ext cx="3954462" cy="2568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00213"/>
            <a:ext cx="3725863" cy="2825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900" y="3644900"/>
            <a:ext cx="3851275" cy="25019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/>
          </p:cNvSpPr>
          <p:nvPr>
            <p:ph idx="1"/>
          </p:nvPr>
        </p:nvSpPr>
        <p:spPr>
          <a:xfrm>
            <a:off x="573088" y="3068638"/>
            <a:ext cx="8229600" cy="4525962"/>
          </a:xfrm>
        </p:spPr>
        <p:txBody>
          <a:bodyPr/>
          <a:lstStyle/>
          <a:p>
            <a:pPr eaLnBrk="1" hangingPunct="1"/>
            <a:r>
              <a:rPr lang="nl-NL" sz="2800" smtClean="0"/>
              <a:t>Uitwerken schetsontwerp </a:t>
            </a:r>
            <a:br>
              <a:rPr lang="nl-NL" sz="2800" smtClean="0"/>
            </a:br>
            <a:r>
              <a:rPr lang="nl-NL" sz="2800" smtClean="0"/>
              <a:t>gekozen gebouw</a:t>
            </a:r>
          </a:p>
          <a:p>
            <a:pPr eaLnBrk="1" hangingPunct="1"/>
            <a:r>
              <a:rPr lang="nl-NL" sz="2800" smtClean="0"/>
              <a:t>Opstelling globale kostenraming</a:t>
            </a:r>
            <a:br>
              <a:rPr lang="nl-NL" sz="2800" smtClean="0"/>
            </a:br>
            <a:r>
              <a:rPr lang="nl-NL" sz="2000" smtClean="0"/>
              <a:t>(renovatie / verbouwing)</a:t>
            </a:r>
          </a:p>
          <a:p>
            <a:pPr eaLnBrk="1" hangingPunct="1"/>
            <a:r>
              <a:rPr lang="nl-NL" sz="2800" smtClean="0"/>
              <a:t>Eindadvies van een kerkgebouw mei 2017</a:t>
            </a:r>
          </a:p>
          <a:p>
            <a:pPr eaLnBrk="1" hangingPunct="1"/>
            <a:endParaRPr lang="nl-NL" smtClean="0"/>
          </a:p>
        </p:txBody>
      </p:sp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603250" y="1738313"/>
            <a:ext cx="7127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3600"/>
              <a:t>Proces / Werkwijze  </a:t>
            </a:r>
            <a:r>
              <a:rPr lang="nl-NL" sz="2800"/>
              <a:t>(vervolg)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825" y="1966913"/>
            <a:ext cx="2259013" cy="15033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230</Words>
  <Application>Microsoft Office PowerPoint</Application>
  <PresentationFormat>On-screen Show (4:3)</PresentationFormat>
  <Paragraphs>66</Paragraphs>
  <Slides>15</Slides>
  <Notes>0</Notes>
  <HiddenSlides>2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Ontwerpsjabloon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Werkgroep  Gebouwen</vt:lpstr>
      <vt:lpstr>Dia 2</vt:lpstr>
      <vt:lpstr>  Leden Werkgroep</vt:lpstr>
      <vt:lpstr>Dia 4</vt:lpstr>
      <vt:lpstr>Dia 5</vt:lpstr>
      <vt:lpstr>Dia 6</vt:lpstr>
      <vt:lpstr>Dia 7</vt:lpstr>
      <vt:lpstr>Dia 8</vt:lpstr>
      <vt:lpstr>Dia 9</vt:lpstr>
      <vt:lpstr>Tijdsplanning realisatie  één kerkgebouw </vt:lpstr>
      <vt:lpstr>Voorstel alternatief plan</vt:lpstr>
      <vt:lpstr>Dia 12</vt:lpstr>
      <vt:lpstr>  Samen Bouwen</vt:lpstr>
      <vt:lpstr>  Adviezen of ideeën</vt:lpstr>
      <vt:lpstr>      Vragen ?</vt:lpstr>
    </vt:vector>
  </TitlesOfParts>
  <Company>Philips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Gebruiker</cp:lastModifiedBy>
  <cp:revision>34</cp:revision>
  <dcterms:created xsi:type="dcterms:W3CDTF">2017-05-05T09:35:41Z</dcterms:created>
  <dcterms:modified xsi:type="dcterms:W3CDTF">2017-05-09T09:45:02Z</dcterms:modified>
</cp:coreProperties>
</file>