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sldIdLst>
    <p:sldId id="602" r:id="rId2"/>
    <p:sldId id="657" r:id="rId3"/>
    <p:sldId id="636" r:id="rId4"/>
    <p:sldId id="638" r:id="rId5"/>
    <p:sldId id="639" r:id="rId6"/>
    <p:sldId id="658" r:id="rId7"/>
    <p:sldId id="640" r:id="rId8"/>
    <p:sldId id="641" r:id="rId9"/>
    <p:sldId id="642" r:id="rId10"/>
    <p:sldId id="644" r:id="rId11"/>
    <p:sldId id="645" r:id="rId12"/>
    <p:sldId id="646" r:id="rId13"/>
    <p:sldId id="647" r:id="rId14"/>
    <p:sldId id="648" r:id="rId15"/>
    <p:sldId id="625" r:id="rId16"/>
    <p:sldId id="649" r:id="rId17"/>
    <p:sldId id="659" r:id="rId18"/>
    <p:sldId id="650" r:id="rId19"/>
    <p:sldId id="651" r:id="rId20"/>
    <p:sldId id="652" r:id="rId21"/>
    <p:sldId id="653" r:id="rId22"/>
    <p:sldId id="654" r:id="rId23"/>
    <p:sldId id="655" r:id="rId24"/>
    <p:sldId id="660"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80"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80"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80"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80"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DDDDD"/>
    <a:srgbClr val="E2732F"/>
    <a:srgbClr val="D5712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219" autoAdjust="0"/>
    <p:restoredTop sz="90429" autoAdjust="0"/>
  </p:normalViewPr>
  <p:slideViewPr>
    <p:cSldViewPr>
      <p:cViewPr varScale="1">
        <p:scale>
          <a:sx n="84" d="100"/>
          <a:sy n="84" d="100"/>
        </p:scale>
        <p:origin x="-9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34" charset="-128"/>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34" charset="-128"/>
                <a:cs typeface="+mn-cs"/>
              </a:defRPr>
            </a:lvl1pPr>
          </a:lstStyle>
          <a:p>
            <a:pPr>
              <a:defRPr/>
            </a:pPr>
            <a:fld id="{5C6F6867-C071-4BCA-8918-5808971BB87D}" type="datetimeFigureOut">
              <a:rPr lang="nl-NL"/>
              <a:pPr>
                <a:defRPr/>
              </a:pPr>
              <a:t>2-2-2016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34" charset="-128"/>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34" charset="-128"/>
                <a:cs typeface="+mn-cs"/>
              </a:defRPr>
            </a:lvl1pPr>
          </a:lstStyle>
          <a:p>
            <a:pPr>
              <a:defRPr/>
            </a:pPr>
            <a:fld id="{50F32E96-BF97-48BB-9E6B-9971727C2988}" type="slidenum">
              <a:rPr lang="nl-NL"/>
              <a:pPr>
                <a:defRPr/>
              </a:pPr>
              <a:t>‹nr.›</a:t>
            </a:fld>
            <a:endParaRPr lang="nl-NL"/>
          </a:p>
        </p:txBody>
      </p:sp>
    </p:spTree>
    <p:extLst>
      <p:ext uri="{BB962C8B-B14F-4D97-AF65-F5344CB8AC3E}">
        <p14:creationId xmlns="" xmlns:p14="http://schemas.microsoft.com/office/powerpoint/2010/main" val="2527412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457200"/>
            <a:ext cx="194310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3400" y="4572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ekstvak 6"/>
          <p:cNvSpPr txBox="1"/>
          <p:nvPr userDrawn="1"/>
        </p:nvSpPr>
        <p:spPr>
          <a:xfrm>
            <a:off x="7668344" y="6309320"/>
            <a:ext cx="576064" cy="276999"/>
          </a:xfrm>
          <a:prstGeom prst="rect">
            <a:avLst/>
          </a:prstGeom>
          <a:noFill/>
        </p:spPr>
        <p:txBody>
          <a:bodyPr wrap="square" rtlCol="0">
            <a:spAutoFit/>
          </a:bodyPr>
          <a:lstStyle/>
          <a:p>
            <a:fld id="{EA92405E-719A-4AAE-B317-30F64946FC76}" type="slidenum">
              <a:rPr lang="nl-NL" sz="1200" smtClean="0"/>
              <a:pPr/>
              <a:t>‹nr.›</a:t>
            </a:fld>
            <a:endParaRPr lang="nl-NL" sz="12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4572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Titel sheet (Arial Vet, 42 pt)</a:t>
            </a:r>
          </a:p>
        </p:txBody>
      </p:sp>
      <p:sp>
        <p:nvSpPr>
          <p:cNvPr id="1027" name="Rectangle 3"/>
          <p:cNvSpPr>
            <a:spLocks noGrp="1" noChangeArrowheads="1"/>
          </p:cNvSpPr>
          <p:nvPr>
            <p:ph type="body" idx="1"/>
          </p:nvPr>
        </p:nvSpPr>
        <p:spPr bwMode="auto">
          <a:xfrm>
            <a:off x="5334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Tekst sheet (Arial, 32 pt)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Arial" charset="0"/>
          <a:ea typeface="ＭＳ Ｐゴシック" pitchFamily="80" charset="-128"/>
        </a:defRPr>
      </a:lvl2pPr>
      <a:lvl3pPr algn="l" rtl="0" eaLnBrk="0" fontAlgn="base" hangingPunct="0">
        <a:spcBef>
          <a:spcPct val="0"/>
        </a:spcBef>
        <a:spcAft>
          <a:spcPct val="0"/>
        </a:spcAft>
        <a:defRPr sz="4200" b="1">
          <a:solidFill>
            <a:schemeClr val="tx2"/>
          </a:solidFill>
          <a:latin typeface="Arial" charset="0"/>
          <a:ea typeface="ＭＳ Ｐゴシック" pitchFamily="80" charset="-128"/>
        </a:defRPr>
      </a:lvl3pPr>
      <a:lvl4pPr algn="l" rtl="0" eaLnBrk="0" fontAlgn="base" hangingPunct="0">
        <a:spcBef>
          <a:spcPct val="0"/>
        </a:spcBef>
        <a:spcAft>
          <a:spcPct val="0"/>
        </a:spcAft>
        <a:defRPr sz="4200" b="1">
          <a:solidFill>
            <a:schemeClr val="tx2"/>
          </a:solidFill>
          <a:latin typeface="Arial" charset="0"/>
          <a:ea typeface="ＭＳ Ｐゴシック" pitchFamily="80" charset="-128"/>
        </a:defRPr>
      </a:lvl4pPr>
      <a:lvl5pPr algn="l" rtl="0" eaLnBrk="0" fontAlgn="base" hangingPunct="0">
        <a:spcBef>
          <a:spcPct val="0"/>
        </a:spcBef>
        <a:spcAft>
          <a:spcPct val="0"/>
        </a:spcAft>
        <a:defRPr sz="4200" b="1">
          <a:solidFill>
            <a:schemeClr val="tx2"/>
          </a:solidFill>
          <a:latin typeface="Arial" charset="0"/>
          <a:ea typeface="ＭＳ Ｐゴシック" pitchFamily="80" charset="-128"/>
        </a:defRPr>
      </a:lvl5pPr>
      <a:lvl6pPr marL="457200" algn="l" rtl="0" fontAlgn="base">
        <a:spcBef>
          <a:spcPct val="0"/>
        </a:spcBef>
        <a:spcAft>
          <a:spcPct val="0"/>
        </a:spcAft>
        <a:defRPr sz="4200" b="1">
          <a:solidFill>
            <a:schemeClr val="tx2"/>
          </a:solidFill>
          <a:latin typeface="Arial" charset="0"/>
          <a:ea typeface="ＭＳ Ｐゴシック" pitchFamily="80" charset="-128"/>
        </a:defRPr>
      </a:lvl6pPr>
      <a:lvl7pPr marL="914400" algn="l" rtl="0" fontAlgn="base">
        <a:spcBef>
          <a:spcPct val="0"/>
        </a:spcBef>
        <a:spcAft>
          <a:spcPct val="0"/>
        </a:spcAft>
        <a:defRPr sz="4200" b="1">
          <a:solidFill>
            <a:schemeClr val="tx2"/>
          </a:solidFill>
          <a:latin typeface="Arial" charset="0"/>
          <a:ea typeface="ＭＳ Ｐゴシック" pitchFamily="80" charset="-128"/>
        </a:defRPr>
      </a:lvl7pPr>
      <a:lvl8pPr marL="1371600" algn="l" rtl="0" fontAlgn="base">
        <a:spcBef>
          <a:spcPct val="0"/>
        </a:spcBef>
        <a:spcAft>
          <a:spcPct val="0"/>
        </a:spcAft>
        <a:defRPr sz="4200" b="1">
          <a:solidFill>
            <a:schemeClr val="tx2"/>
          </a:solidFill>
          <a:latin typeface="Arial" charset="0"/>
          <a:ea typeface="ＭＳ Ｐゴシック" pitchFamily="80" charset="-128"/>
        </a:defRPr>
      </a:lvl8pPr>
      <a:lvl9pPr marL="1828800" algn="l" rtl="0" fontAlgn="base">
        <a:spcBef>
          <a:spcPct val="0"/>
        </a:spcBef>
        <a:spcAft>
          <a:spcPct val="0"/>
        </a:spcAft>
        <a:defRPr sz="4200" b="1">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package" Target="../embeddings/Microsoft_Office_Word-document1.docx"/><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4" name="Titel 3"/>
          <p:cNvSpPr>
            <a:spLocks noGrp="1"/>
          </p:cNvSpPr>
          <p:nvPr>
            <p:ph type="ctrTitle"/>
          </p:nvPr>
        </p:nvSpPr>
        <p:spPr/>
        <p:txBody>
          <a:bodyPr/>
          <a:lstStyle/>
          <a:p>
            <a:pPr algn="ctr"/>
            <a:r>
              <a:rPr lang="en-US" dirty="0" smtClean="0"/>
              <a:t>De </a:t>
            </a:r>
            <a:r>
              <a:rPr lang="en-US" dirty="0" err="1" smtClean="0"/>
              <a:t>Toekomst</a:t>
            </a:r>
            <a:r>
              <a:rPr lang="en-US" dirty="0" smtClean="0"/>
              <a:t> van de PGT</a:t>
            </a:r>
            <a:br>
              <a:rPr lang="en-US" dirty="0" smtClean="0"/>
            </a:br>
            <a:r>
              <a:rPr lang="en-US" sz="3200" dirty="0" err="1" smtClean="0"/>
              <a:t>versie</a:t>
            </a:r>
            <a:r>
              <a:rPr lang="en-US" sz="3200" dirty="0" smtClean="0"/>
              <a:t> 2.1</a:t>
            </a:r>
            <a:endParaRPr lang="nl-NL" dirty="0"/>
          </a:p>
        </p:txBody>
      </p:sp>
      <p:sp>
        <p:nvSpPr>
          <p:cNvPr id="5" name="Ondertitel 4"/>
          <p:cNvSpPr>
            <a:spLocks noGrp="1"/>
          </p:cNvSpPr>
          <p:nvPr>
            <p:ph type="subTitle" idx="1"/>
          </p:nvPr>
        </p:nvSpPr>
        <p:spPr/>
        <p:txBody>
          <a:bodyPr/>
          <a:lstStyle/>
          <a:p>
            <a:r>
              <a:rPr lang="en-US" dirty="0" err="1" smtClean="0"/>
              <a:t>Presentatie</a:t>
            </a:r>
            <a:r>
              <a:rPr lang="en-US" dirty="0" smtClean="0"/>
              <a:t> </a:t>
            </a:r>
            <a:r>
              <a:rPr lang="en-US" dirty="0" err="1" smtClean="0"/>
              <a:t>voor</a:t>
            </a:r>
            <a:r>
              <a:rPr lang="en-US" dirty="0" smtClean="0"/>
              <a:t> de </a:t>
            </a:r>
            <a:r>
              <a:rPr lang="en-US" dirty="0" err="1" smtClean="0"/>
              <a:t>gezamenlijke</a:t>
            </a:r>
            <a:r>
              <a:rPr lang="en-US" dirty="0" smtClean="0"/>
              <a:t> </a:t>
            </a:r>
            <a:r>
              <a:rPr lang="en-US" dirty="0" err="1" smtClean="0"/>
              <a:t>Kerkenraden</a:t>
            </a:r>
            <a:r>
              <a:rPr lang="en-US" dirty="0" smtClean="0"/>
              <a:t> van de PGT op </a:t>
            </a:r>
          </a:p>
          <a:p>
            <a:r>
              <a:rPr lang="en-US" dirty="0" smtClean="0"/>
              <a:t>2 </a:t>
            </a:r>
            <a:r>
              <a:rPr lang="en-US" dirty="0" err="1" smtClean="0"/>
              <a:t>feb</a:t>
            </a:r>
            <a:r>
              <a:rPr lang="en-US" dirty="0" smtClean="0"/>
              <a:t>. 2016</a:t>
            </a:r>
            <a:endParaRPr lang="nl-NL" dirty="0"/>
          </a:p>
        </p:txBody>
      </p:sp>
    </p:spTree>
    <p:extLst>
      <p:ext uri="{BB962C8B-B14F-4D97-AF65-F5344CB8AC3E}">
        <p14:creationId xmlns="" xmlns:p14="http://schemas.microsoft.com/office/powerpoint/2010/main" val="234686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4.</a:t>
            </a:r>
            <a:r>
              <a:rPr lang="nl-NL" sz="3600" b="0" dirty="0" smtClean="0"/>
              <a:t>(kerk) dienst: beleving en </a:t>
            </a:r>
            <a:r>
              <a:rPr lang="nl-NL" sz="3600" b="0" dirty="0" err="1" smtClean="0"/>
              <a:t>gemeen-schapszin</a:t>
            </a:r>
            <a:r>
              <a:rPr lang="nl-NL" sz="3600" b="0" dirty="0" smtClean="0"/>
              <a:t/>
            </a:r>
            <a:br>
              <a:rPr lang="nl-NL" sz="3600" b="0" dirty="0" smtClean="0"/>
            </a:br>
            <a:endParaRPr lang="nl-NL" sz="3600" b="0" dirty="0"/>
          </a:p>
        </p:txBody>
      </p:sp>
      <p:sp>
        <p:nvSpPr>
          <p:cNvPr id="3" name="Tijdelijke aanduiding voor inhoud 2"/>
          <p:cNvSpPr>
            <a:spLocks noGrp="1"/>
          </p:cNvSpPr>
          <p:nvPr>
            <p:ph idx="1"/>
          </p:nvPr>
        </p:nvSpPr>
        <p:spPr>
          <a:xfrm>
            <a:off x="533400" y="1844824"/>
            <a:ext cx="7772400" cy="3946376"/>
          </a:xfrm>
        </p:spPr>
        <p:txBody>
          <a:bodyPr/>
          <a:lstStyle/>
          <a:p>
            <a:pPr eaLnBrk="1" fontAlgn="t" hangingPunct="1"/>
            <a:r>
              <a:rPr lang="en-US" sz="2000" u="sng" dirty="0" err="1" smtClean="0"/>
              <a:t>Commissie</a:t>
            </a:r>
            <a:r>
              <a:rPr lang="en-US" sz="2000" u="sng" dirty="0" smtClean="0"/>
              <a:t> </a:t>
            </a:r>
            <a:r>
              <a:rPr lang="en-US" sz="2000" u="sng" dirty="0" err="1" smtClean="0"/>
              <a:t>Toekomst</a:t>
            </a:r>
            <a:endParaRPr lang="nl-NL" sz="2000" dirty="0" smtClean="0"/>
          </a:p>
          <a:p>
            <a:pPr marL="457200" indent="-457200" eaLnBrk="1" fontAlgn="t" hangingPunct="1">
              <a:buFont typeface="+mj-lt"/>
              <a:buAutoNum type="arabicPeriod"/>
            </a:pPr>
            <a:r>
              <a:rPr lang="nl-NL" sz="1800" dirty="0" smtClean="0"/>
              <a:t>Formuleer welke elementen in een dienst moeten zitten. Benoem een groep gemeenteleden die hierop stuurt.</a:t>
            </a:r>
          </a:p>
          <a:p>
            <a:pPr marL="457200" indent="-457200" eaLnBrk="1" fontAlgn="t" hangingPunct="1">
              <a:buFont typeface="+mj-lt"/>
              <a:buAutoNum type="arabicPeriod"/>
            </a:pPr>
            <a:r>
              <a:rPr lang="nl-NL" sz="1800" dirty="0" smtClean="0"/>
              <a:t>Onderzoek de mogelijkheden om ook andere vormen van zondagse samenkomsten te organiseren.</a:t>
            </a:r>
          </a:p>
          <a:p>
            <a:pPr marL="457200" indent="-457200" eaLnBrk="1" fontAlgn="t" hangingPunct="1">
              <a:buFont typeface="+mj-lt"/>
              <a:buAutoNum type="arabicPeriod"/>
            </a:pPr>
            <a:r>
              <a:rPr lang="nl-NL" sz="1800" dirty="0" smtClean="0"/>
              <a:t>Ga in gesprek met leeftijdsgroepen in de kerk. Organiseer gesprekken met gemeenteleden over beleving,ontmoeting.</a:t>
            </a:r>
          </a:p>
          <a:p>
            <a:pPr marL="457200" indent="-457200" eaLnBrk="1" fontAlgn="t" hangingPunct="1">
              <a:buFont typeface="+mj-lt"/>
              <a:buAutoNum type="arabicPeriod"/>
            </a:pPr>
            <a:r>
              <a:rPr lang="nl-NL" sz="1800" dirty="0" smtClean="0"/>
              <a:t>Organiseer “ontmoetingsplekken”,waar mensen elkaar door de hele week heen kunnen ontmoeten.</a:t>
            </a:r>
          </a:p>
          <a:p>
            <a:pPr marL="457200" indent="-457200" eaLnBrk="1" fontAlgn="t" hangingPunct="1">
              <a:buFont typeface="+mj-lt"/>
              <a:buAutoNum type="arabicPeriod"/>
            </a:pPr>
            <a:r>
              <a:rPr lang="nl-NL" sz="1800" dirty="0" smtClean="0"/>
              <a:t>Zorg voor interactie tijdens samenkomsten en diensten.</a:t>
            </a:r>
          </a:p>
          <a:p>
            <a:pPr marL="457200" indent="-457200" eaLnBrk="1" fontAlgn="t" hangingPunct="1">
              <a:buFont typeface="+mj-lt"/>
              <a:buAutoNum type="arabicPeriod"/>
            </a:pPr>
            <a:endParaRPr lang="en-US" sz="1800" dirty="0" smtClean="0"/>
          </a:p>
          <a:p>
            <a:pPr marL="457200" indent="-457200" eaLnBrk="1" fontAlgn="t" hangingPunct="1"/>
            <a:r>
              <a:rPr lang="en-US" sz="1800" b="1" dirty="0" smtClean="0"/>
              <a:t>AK</a:t>
            </a:r>
            <a:r>
              <a:rPr lang="en-US" sz="1800" dirty="0" smtClean="0"/>
              <a:t>: </a:t>
            </a:r>
            <a:r>
              <a:rPr lang="en-US" sz="1800" dirty="0" err="1" smtClean="0"/>
              <a:t>Deze</a:t>
            </a:r>
            <a:r>
              <a:rPr lang="en-US" sz="1800" dirty="0" smtClean="0"/>
              <a:t> 5 </a:t>
            </a:r>
            <a:r>
              <a:rPr lang="en-US" sz="1800" dirty="0" err="1" smtClean="0"/>
              <a:t>punten</a:t>
            </a:r>
            <a:r>
              <a:rPr lang="en-US" sz="1800" dirty="0" smtClean="0"/>
              <a:t> </a:t>
            </a:r>
            <a:r>
              <a:rPr lang="en-US" sz="1800" dirty="0" err="1" smtClean="0"/>
              <a:t>kunnen</a:t>
            </a:r>
            <a:r>
              <a:rPr lang="en-US" sz="1800" dirty="0" smtClean="0"/>
              <a:t> </a:t>
            </a:r>
            <a:r>
              <a:rPr lang="en-US" sz="1800" dirty="0" err="1" smtClean="0"/>
              <a:t>een</a:t>
            </a:r>
            <a:r>
              <a:rPr lang="en-US" sz="1800" dirty="0" smtClean="0"/>
              <a:t> </a:t>
            </a:r>
            <a:r>
              <a:rPr lang="en-US" sz="1800" dirty="0" err="1" smtClean="0"/>
              <a:t>onderdeel</a:t>
            </a:r>
            <a:r>
              <a:rPr lang="en-US" sz="1800" dirty="0" smtClean="0"/>
              <a:t> </a:t>
            </a:r>
            <a:r>
              <a:rPr lang="en-US" sz="1800" dirty="0" err="1" smtClean="0"/>
              <a:t>zijn</a:t>
            </a:r>
            <a:r>
              <a:rPr lang="en-US" sz="1800" dirty="0" smtClean="0"/>
              <a:t> van </a:t>
            </a:r>
            <a:r>
              <a:rPr lang="en-US" sz="1800" dirty="0" err="1" smtClean="0"/>
              <a:t>wat</a:t>
            </a:r>
            <a:r>
              <a:rPr lang="en-US" sz="1800" dirty="0" smtClean="0"/>
              <a:t> </a:t>
            </a:r>
            <a:r>
              <a:rPr lang="en-US" sz="1800" dirty="0" err="1" smtClean="0"/>
              <a:t>er</a:t>
            </a:r>
            <a:r>
              <a:rPr lang="en-US" sz="1800" dirty="0" smtClean="0"/>
              <a:t> </a:t>
            </a:r>
            <a:r>
              <a:rPr lang="en-US" sz="1800" dirty="0" err="1" smtClean="0"/>
              <a:t>moet</a:t>
            </a:r>
            <a:r>
              <a:rPr lang="en-US" sz="1800" dirty="0" smtClean="0"/>
              <a:t> </a:t>
            </a:r>
            <a:r>
              <a:rPr lang="en-US" sz="1800" dirty="0" err="1" smtClean="0"/>
              <a:t>gebeuren</a:t>
            </a:r>
            <a:r>
              <a:rPr lang="en-US" sz="1800" dirty="0" smtClean="0"/>
              <a:t> </a:t>
            </a:r>
            <a:r>
              <a:rPr lang="en-US" sz="1800" dirty="0" err="1" smtClean="0"/>
              <a:t>om</a:t>
            </a:r>
            <a:r>
              <a:rPr lang="en-US" sz="1800" dirty="0" smtClean="0"/>
              <a:t> tot </a:t>
            </a:r>
            <a:r>
              <a:rPr lang="en-US" sz="1800" dirty="0" err="1" smtClean="0"/>
              <a:t>één</a:t>
            </a:r>
            <a:r>
              <a:rPr lang="en-US" sz="1800" dirty="0" smtClean="0"/>
              <a:t> </a:t>
            </a:r>
            <a:r>
              <a:rPr lang="en-US" sz="1800" dirty="0" err="1" smtClean="0"/>
              <a:t>Kerk</a:t>
            </a:r>
            <a:r>
              <a:rPr lang="en-US" sz="1800" dirty="0" smtClean="0"/>
              <a:t> </a:t>
            </a:r>
            <a:r>
              <a:rPr lang="en-US" sz="1800" dirty="0" err="1" smtClean="0"/>
              <a:t>te</a:t>
            </a:r>
            <a:r>
              <a:rPr lang="en-US" sz="1800" dirty="0" smtClean="0"/>
              <a:t> </a:t>
            </a:r>
            <a:r>
              <a:rPr lang="en-US" sz="1800" dirty="0" err="1" smtClean="0"/>
              <a:t>komen</a:t>
            </a:r>
            <a:r>
              <a:rPr lang="en-US" sz="1800" dirty="0" smtClean="0"/>
              <a:t>.</a:t>
            </a:r>
            <a:endParaRPr lang="nl-NL" sz="1800" dirty="0" smtClean="0"/>
          </a:p>
          <a:p>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5.</a:t>
            </a:r>
            <a:r>
              <a:rPr lang="nl-NL" sz="3600" b="0" dirty="0" smtClean="0"/>
              <a:t>Kerk naar buiten/Samenleving 1/2</a:t>
            </a:r>
            <a:r>
              <a:rPr lang="nl-NL" dirty="0" smtClean="0"/>
              <a:t/>
            </a:r>
            <a:br>
              <a:rPr lang="nl-NL" dirty="0" smtClean="0"/>
            </a:br>
            <a:endParaRPr lang="nl-NL" dirty="0"/>
          </a:p>
        </p:txBody>
      </p:sp>
      <p:sp>
        <p:nvSpPr>
          <p:cNvPr id="3" name="Tijdelijke aanduiding voor inhoud 2"/>
          <p:cNvSpPr>
            <a:spLocks noGrp="1"/>
          </p:cNvSpPr>
          <p:nvPr>
            <p:ph idx="1"/>
          </p:nvPr>
        </p:nvSpPr>
        <p:spPr>
          <a:xfrm>
            <a:off x="533400" y="1196752"/>
            <a:ext cx="7772400" cy="4594448"/>
          </a:xfrm>
        </p:spPr>
        <p:txBody>
          <a:bodyPr/>
          <a:lstStyle/>
          <a:p>
            <a:pPr eaLnBrk="1" fontAlgn="t" hangingPunct="1"/>
            <a:r>
              <a:rPr lang="nl-NL" sz="1600" b="1" dirty="0" smtClean="0"/>
              <a:t>Aanbeveling commissie Toekomst:</a:t>
            </a:r>
          </a:p>
          <a:p>
            <a:pPr eaLnBrk="1" fontAlgn="t" hangingPunct="1"/>
            <a:r>
              <a:rPr lang="nl-NL" sz="1600" b="1" dirty="0" smtClean="0"/>
              <a:t> </a:t>
            </a:r>
            <a:r>
              <a:rPr lang="nl-NL" sz="1600" dirty="0" smtClean="0"/>
              <a:t>Een open houding en een open kerk richting  samenleving</a:t>
            </a:r>
          </a:p>
          <a:p>
            <a:pPr eaLnBrk="1" fontAlgn="t" hangingPunct="1"/>
            <a:r>
              <a:rPr lang="nl-NL" sz="1600" b="1" dirty="0" smtClean="0"/>
              <a:t> </a:t>
            </a:r>
          </a:p>
          <a:p>
            <a:pPr eaLnBrk="1" fontAlgn="t" hangingPunct="1"/>
            <a:r>
              <a:rPr lang="nl-NL" sz="1600" b="1" u="sng" dirty="0" smtClean="0"/>
              <a:t>Actiepunten n.a.v. aanbeveling:</a:t>
            </a:r>
          </a:p>
          <a:p>
            <a:pPr eaLnBrk="1" fontAlgn="t" hangingPunct="1">
              <a:buFont typeface="+mj-lt"/>
              <a:buAutoNum type="arabicPeriod"/>
            </a:pPr>
            <a:r>
              <a:rPr lang="nl-NL" sz="1600" dirty="0" smtClean="0"/>
              <a:t> Alle activiteiten openstellen en  richten op alle inwoners van Terneuzen. Voorbeelden zijn:</a:t>
            </a:r>
            <a:br>
              <a:rPr lang="nl-NL" sz="1600" dirty="0" smtClean="0"/>
            </a:br>
            <a:endParaRPr lang="nl-NL" sz="1600" dirty="0" smtClean="0"/>
          </a:p>
          <a:p>
            <a:pPr lvl="4" eaLnBrk="1" fontAlgn="t" hangingPunct="1">
              <a:buFont typeface="Arial" pitchFamily="34" charset="0"/>
              <a:buChar char="•"/>
            </a:pPr>
            <a:r>
              <a:rPr lang="nl-NL" sz="1600" dirty="0" smtClean="0"/>
              <a:t>Kerk en keuken </a:t>
            </a:r>
          </a:p>
          <a:p>
            <a:pPr lvl="4" eaLnBrk="1" fontAlgn="t" hangingPunct="1">
              <a:buFont typeface="Arial" pitchFamily="34" charset="0"/>
              <a:buChar char="•"/>
            </a:pPr>
            <a:r>
              <a:rPr lang="nl-NL" sz="1600" dirty="0" err="1" smtClean="0"/>
              <a:t>Crea</a:t>
            </a:r>
            <a:r>
              <a:rPr lang="nl-NL" sz="1600" dirty="0" smtClean="0"/>
              <a:t> middag </a:t>
            </a:r>
          </a:p>
          <a:p>
            <a:pPr lvl="4" eaLnBrk="1" fontAlgn="t" hangingPunct="1">
              <a:buFont typeface="Arial" pitchFamily="34" charset="0"/>
              <a:buChar char="•"/>
            </a:pPr>
            <a:r>
              <a:rPr lang="nl-NL" sz="1600" dirty="0" smtClean="0"/>
              <a:t>Jazz dienst </a:t>
            </a:r>
          </a:p>
          <a:p>
            <a:pPr lvl="4" eaLnBrk="1" fontAlgn="t" hangingPunct="1">
              <a:buFont typeface="Arial" pitchFamily="34" charset="0"/>
              <a:buChar char="•"/>
            </a:pPr>
            <a:r>
              <a:rPr lang="nl-NL" sz="1600" dirty="0" smtClean="0"/>
              <a:t>Voedselbank </a:t>
            </a:r>
          </a:p>
          <a:p>
            <a:pPr lvl="4" eaLnBrk="1" fontAlgn="t" hangingPunct="1">
              <a:buFont typeface="Arial" pitchFamily="34" charset="0"/>
              <a:buChar char="•"/>
            </a:pPr>
            <a:r>
              <a:rPr lang="nl-NL" sz="1600" dirty="0" smtClean="0"/>
              <a:t>Vrijwilligerswerk </a:t>
            </a:r>
          </a:p>
          <a:p>
            <a:pPr lvl="4" eaLnBrk="1" fontAlgn="t" hangingPunct="1">
              <a:buFont typeface="Arial" pitchFamily="34" charset="0"/>
              <a:buChar char="•"/>
            </a:pPr>
            <a:r>
              <a:rPr lang="nl-NL" sz="1600" dirty="0" smtClean="0"/>
              <a:t>Vluchtelingen werk </a:t>
            </a:r>
          </a:p>
          <a:p>
            <a:pPr lvl="4" eaLnBrk="1" fontAlgn="t" hangingPunct="1">
              <a:buFont typeface="Arial" pitchFamily="34" charset="0"/>
              <a:buChar char="•"/>
            </a:pPr>
            <a:r>
              <a:rPr lang="nl-NL" sz="1600" dirty="0" smtClean="0"/>
              <a:t>Koffie/ Thee inloop </a:t>
            </a:r>
          </a:p>
          <a:p>
            <a:pPr lvl="4" eaLnBrk="1" fontAlgn="t" hangingPunct="1">
              <a:buFont typeface="Arial" pitchFamily="34" charset="0"/>
              <a:buChar char="•"/>
            </a:pPr>
            <a:r>
              <a:rPr lang="nl-NL" sz="1600" dirty="0" smtClean="0"/>
              <a:t>Stilte ruimte.</a:t>
            </a:r>
          </a:p>
          <a:p>
            <a:pPr eaLnBrk="1" fontAlgn="t" hangingPunct="1"/>
            <a:endParaRPr lang="nl-NL" sz="1600" dirty="0" smtClean="0"/>
          </a:p>
          <a:p>
            <a:pPr eaLnBrk="1" fontAlgn="t" hangingPunct="1"/>
            <a:r>
              <a:rPr lang="nl-NL" b="1" dirty="0" smtClean="0"/>
              <a:t> </a:t>
            </a:r>
          </a:p>
          <a:p>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ea typeface="Calibri" panose="020F0502020204030204" pitchFamily="34" charset="0"/>
                <a:cs typeface="Times New Roman" panose="02020603050405020304" pitchFamily="18" charset="0"/>
              </a:rPr>
              <a:t>5.</a:t>
            </a:r>
            <a:r>
              <a:rPr lang="nl-NL" sz="3600" b="0" dirty="0" smtClean="0"/>
              <a:t>Kerk naar buiten/Samenleving 2/2</a:t>
            </a:r>
            <a:endParaRPr lang="nl-NL" sz="3600" dirty="0"/>
          </a:p>
        </p:txBody>
      </p:sp>
      <p:sp>
        <p:nvSpPr>
          <p:cNvPr id="3" name="Tijdelijke aanduiding voor inhoud 2"/>
          <p:cNvSpPr>
            <a:spLocks noGrp="1"/>
          </p:cNvSpPr>
          <p:nvPr>
            <p:ph idx="1"/>
          </p:nvPr>
        </p:nvSpPr>
        <p:spPr>
          <a:xfrm>
            <a:off x="533400" y="1412776"/>
            <a:ext cx="7772400" cy="4378424"/>
          </a:xfrm>
        </p:spPr>
        <p:txBody>
          <a:bodyPr/>
          <a:lstStyle/>
          <a:p>
            <a:pPr eaLnBrk="1" fontAlgn="t" hangingPunct="1">
              <a:buFont typeface="+mj-lt"/>
              <a:buAutoNum type="arabicPeriod"/>
            </a:pPr>
            <a:r>
              <a:rPr lang="nl-NL" sz="2000" b="1" u="sng" dirty="0" smtClean="0"/>
              <a:t>Actiepunten n.a.v. aanbeveling (vervolg):</a:t>
            </a:r>
            <a:endParaRPr lang="nl-NL" sz="2000" dirty="0" smtClean="0"/>
          </a:p>
          <a:p>
            <a:pPr eaLnBrk="1" fontAlgn="t" hangingPunct="1">
              <a:buFont typeface="+mj-lt"/>
              <a:buAutoNum type="arabicPeriod"/>
            </a:pPr>
            <a:endParaRPr lang="nl-NL" sz="2000" dirty="0" smtClean="0"/>
          </a:p>
          <a:p>
            <a:pPr eaLnBrk="1" fontAlgn="t" hangingPunct="1">
              <a:buFont typeface="+mj-lt"/>
              <a:buAutoNum type="arabicPeriod"/>
            </a:pPr>
            <a:r>
              <a:rPr lang="nl-NL" sz="1600" dirty="0" smtClean="0"/>
              <a:t>Creëer geschikte ruimten in een centraal  Kerkgebouw om daarin allerlei activiteiten te kunnen ontplooien.</a:t>
            </a:r>
          </a:p>
          <a:p>
            <a:pPr eaLnBrk="1" fontAlgn="t" hangingPunct="1">
              <a:buFont typeface="+mj-lt"/>
              <a:buAutoNum type="arabicPeriod"/>
            </a:pPr>
            <a:r>
              <a:rPr lang="nl-NL" sz="1600" dirty="0" smtClean="0"/>
              <a:t>Het kerkgebouw is  heel de week open,</a:t>
            </a:r>
          </a:p>
          <a:p>
            <a:pPr eaLnBrk="1" fontAlgn="t" hangingPunct="1">
              <a:buFont typeface="+mj-lt"/>
              <a:buAutoNum type="arabicPeriod"/>
            </a:pPr>
            <a:r>
              <a:rPr lang="nl-NL" sz="1600" dirty="0" smtClean="0"/>
              <a:t>Het kerkgebouw moet voor multifunctionele doeleinden geschikt  zijn. </a:t>
            </a:r>
            <a:r>
              <a:rPr lang="nl-NL" sz="1600" b="1" dirty="0" smtClean="0"/>
              <a:t>AK</a:t>
            </a:r>
            <a:r>
              <a:rPr lang="nl-NL" sz="1600" dirty="0" smtClean="0"/>
              <a:t>: Hierbij ook ruimte geven aan andere geloofsgemeen- schappen.</a:t>
            </a:r>
          </a:p>
          <a:p>
            <a:pPr eaLnBrk="1" fontAlgn="t" hangingPunct="1">
              <a:buFont typeface="+mj-lt"/>
              <a:buAutoNum type="arabicPeriod"/>
            </a:pPr>
            <a:endParaRPr lang="en-US" sz="1600" dirty="0" smtClean="0"/>
          </a:p>
          <a:p>
            <a:pPr eaLnBrk="1" fontAlgn="t" hangingPunct="1"/>
            <a:r>
              <a:rPr lang="en-US" sz="1600" b="1" dirty="0" smtClean="0"/>
              <a:t>      </a:t>
            </a:r>
            <a:r>
              <a:rPr lang="en-US" sz="1600" b="1" dirty="0" err="1" smtClean="0"/>
              <a:t>Okt</a:t>
            </a:r>
            <a:r>
              <a:rPr lang="en-US" sz="1600" b="1" dirty="0" smtClean="0"/>
              <a:t>. 2015</a:t>
            </a:r>
            <a:r>
              <a:rPr lang="en-US" sz="1600" dirty="0" smtClean="0"/>
              <a:t>: </a:t>
            </a:r>
            <a:r>
              <a:rPr lang="en-US" sz="1600" dirty="0" err="1" smtClean="0"/>
              <a:t>Houd</a:t>
            </a:r>
            <a:r>
              <a:rPr lang="en-US" sz="1600" dirty="0" smtClean="0"/>
              <a:t> het </a:t>
            </a:r>
            <a:r>
              <a:rPr lang="en-US" sz="1600" dirty="0" err="1" smtClean="0"/>
              <a:t>zo</a:t>
            </a:r>
            <a:r>
              <a:rPr lang="en-US" sz="1600" dirty="0" smtClean="0"/>
              <a:t> </a:t>
            </a:r>
            <a:r>
              <a:rPr lang="en-US" sz="1600" dirty="0" err="1" smtClean="0"/>
              <a:t>eenvoudig</a:t>
            </a:r>
            <a:r>
              <a:rPr lang="en-US" sz="1600" dirty="0" smtClean="0"/>
              <a:t> </a:t>
            </a:r>
            <a:r>
              <a:rPr lang="en-US" sz="1600" dirty="0" err="1" smtClean="0"/>
              <a:t>mogelijk</a:t>
            </a:r>
            <a:r>
              <a:rPr lang="en-US" sz="1600" dirty="0" smtClean="0"/>
              <a:t> en </a:t>
            </a:r>
            <a:r>
              <a:rPr lang="en-US" sz="1600" dirty="0" err="1" smtClean="0"/>
              <a:t>probeer</a:t>
            </a:r>
            <a:r>
              <a:rPr lang="en-US" sz="1600" dirty="0" smtClean="0"/>
              <a:t> </a:t>
            </a:r>
            <a:r>
              <a:rPr lang="en-US" sz="1600" dirty="0" err="1" smtClean="0"/>
              <a:t>niet</a:t>
            </a:r>
            <a:r>
              <a:rPr lang="en-US" sz="1600" dirty="0" smtClean="0"/>
              <a:t> </a:t>
            </a:r>
            <a:r>
              <a:rPr lang="en-US" sz="1600" dirty="0" err="1" smtClean="0"/>
              <a:t>alles</a:t>
            </a:r>
            <a:r>
              <a:rPr lang="en-US" sz="1600" dirty="0" smtClean="0"/>
              <a:t> in </a:t>
            </a:r>
            <a:r>
              <a:rPr lang="en-US" sz="1600" dirty="0" err="1" smtClean="0"/>
              <a:t>één</a:t>
            </a:r>
            <a:endParaRPr lang="en-US" sz="1600" dirty="0" smtClean="0"/>
          </a:p>
          <a:p>
            <a:pPr eaLnBrk="1" fontAlgn="t" hangingPunct="1"/>
            <a:r>
              <a:rPr lang="en-US" sz="1600" dirty="0" smtClean="0"/>
              <a:t>      </a:t>
            </a:r>
            <a:r>
              <a:rPr lang="en-US" sz="1600" dirty="0" err="1" smtClean="0"/>
              <a:t>keer</a:t>
            </a:r>
            <a:r>
              <a:rPr lang="en-US" sz="1600" dirty="0" smtClean="0"/>
              <a:t> </a:t>
            </a:r>
            <a:r>
              <a:rPr lang="en-US" sz="1600" dirty="0" err="1" smtClean="0"/>
              <a:t>te</a:t>
            </a:r>
            <a:r>
              <a:rPr lang="en-US" sz="1600" dirty="0" smtClean="0"/>
              <a:t> </a:t>
            </a:r>
            <a:r>
              <a:rPr lang="en-US" sz="1600" dirty="0" err="1" smtClean="0"/>
              <a:t>doen</a:t>
            </a:r>
            <a:r>
              <a:rPr lang="en-US" sz="1600" dirty="0" smtClean="0"/>
              <a:t>. </a:t>
            </a:r>
            <a:r>
              <a:rPr lang="en-US" sz="1600" dirty="0" err="1" smtClean="0"/>
              <a:t>Deze</a:t>
            </a:r>
            <a:r>
              <a:rPr lang="en-US" sz="1600" dirty="0" smtClean="0"/>
              <a:t> </a:t>
            </a:r>
            <a:r>
              <a:rPr lang="en-US" sz="1600" dirty="0" err="1" smtClean="0"/>
              <a:t>punten</a:t>
            </a:r>
            <a:r>
              <a:rPr lang="en-US" sz="1600" dirty="0" smtClean="0"/>
              <a:t> (</a:t>
            </a:r>
            <a:r>
              <a:rPr lang="en-US" sz="1600" dirty="0" err="1" smtClean="0"/>
              <a:t>nog</a:t>
            </a:r>
            <a:r>
              <a:rPr lang="en-US" sz="1600" dirty="0" smtClean="0"/>
              <a:t>) </a:t>
            </a:r>
            <a:r>
              <a:rPr lang="en-US" sz="1600" dirty="0" err="1" smtClean="0"/>
              <a:t>geen</a:t>
            </a:r>
            <a:r>
              <a:rPr lang="en-US" sz="1600" dirty="0" smtClean="0"/>
              <a:t> </a:t>
            </a:r>
            <a:r>
              <a:rPr lang="en-US" sz="1600" dirty="0" err="1" smtClean="0"/>
              <a:t>onderdeel</a:t>
            </a:r>
            <a:r>
              <a:rPr lang="en-US" sz="1600" dirty="0" smtClean="0"/>
              <a:t> van </a:t>
            </a:r>
            <a:r>
              <a:rPr lang="en-US" sz="1600" dirty="0" err="1" smtClean="0"/>
              <a:t>Toekomst</a:t>
            </a:r>
            <a:r>
              <a:rPr lang="en-US" sz="1600" dirty="0" smtClean="0"/>
              <a:t> </a:t>
            </a:r>
          </a:p>
          <a:p>
            <a:pPr eaLnBrk="1" fontAlgn="t" hangingPunct="1"/>
            <a:r>
              <a:rPr lang="en-US" sz="1600" dirty="0" smtClean="0"/>
              <a:t>      </a:t>
            </a:r>
            <a:r>
              <a:rPr lang="en-US" sz="1600" dirty="0" err="1" smtClean="0"/>
              <a:t>maken</a:t>
            </a:r>
            <a:r>
              <a:rPr lang="en-US" sz="1600" dirty="0" smtClean="0"/>
              <a:t>. We </a:t>
            </a:r>
            <a:r>
              <a:rPr lang="en-US" sz="1600" dirty="0" err="1" smtClean="0"/>
              <a:t>moeten</a:t>
            </a:r>
            <a:r>
              <a:rPr lang="en-US" sz="1600" dirty="0" smtClean="0"/>
              <a:t> </a:t>
            </a:r>
            <a:r>
              <a:rPr lang="en-US" sz="1600" dirty="0" err="1" smtClean="0"/>
              <a:t>ons</a:t>
            </a:r>
            <a:r>
              <a:rPr lang="en-US" sz="1600" dirty="0" smtClean="0"/>
              <a:t> </a:t>
            </a:r>
            <a:r>
              <a:rPr lang="en-US" sz="1600" dirty="0" err="1" smtClean="0"/>
              <a:t>concentreren</a:t>
            </a:r>
            <a:r>
              <a:rPr lang="en-US" sz="1600" dirty="0" smtClean="0"/>
              <a:t> op </a:t>
            </a:r>
            <a:r>
              <a:rPr lang="en-US" sz="1600" dirty="0" err="1" smtClean="0"/>
              <a:t>wat</a:t>
            </a:r>
            <a:r>
              <a:rPr lang="en-US" sz="1600" dirty="0" smtClean="0"/>
              <a:t> </a:t>
            </a:r>
            <a:r>
              <a:rPr lang="en-US" sz="1600" dirty="0" err="1" smtClean="0"/>
              <a:t>echt</a:t>
            </a:r>
            <a:r>
              <a:rPr lang="en-US" sz="1600" dirty="0" smtClean="0"/>
              <a:t> </a:t>
            </a:r>
            <a:r>
              <a:rPr lang="en-US" sz="1600" dirty="0" err="1" smtClean="0"/>
              <a:t>noodzakelijk</a:t>
            </a:r>
            <a:r>
              <a:rPr lang="en-US" sz="1600" dirty="0" smtClean="0"/>
              <a:t> is</a:t>
            </a:r>
          </a:p>
          <a:p>
            <a:pPr eaLnBrk="1" fontAlgn="t" hangingPunct="1"/>
            <a:r>
              <a:rPr lang="en-US" sz="1600" dirty="0" smtClean="0"/>
              <a:t>      en </a:t>
            </a:r>
            <a:r>
              <a:rPr lang="en-US" sz="1600" dirty="0" err="1" smtClean="0"/>
              <a:t>wat</a:t>
            </a:r>
            <a:r>
              <a:rPr lang="en-US" sz="1600" dirty="0" smtClean="0"/>
              <a:t> we </a:t>
            </a:r>
            <a:r>
              <a:rPr lang="en-US" sz="1600" dirty="0" err="1" smtClean="0"/>
              <a:t>goed</a:t>
            </a:r>
            <a:r>
              <a:rPr lang="en-US" sz="1600" dirty="0" smtClean="0"/>
              <a:t> </a:t>
            </a:r>
            <a:r>
              <a:rPr lang="en-US" sz="1600" dirty="0" err="1" smtClean="0"/>
              <a:t>kunnen</a:t>
            </a:r>
            <a:r>
              <a:rPr lang="en-US" sz="1600" dirty="0" smtClean="0"/>
              <a:t>. </a:t>
            </a:r>
          </a:p>
          <a:p>
            <a:pPr eaLnBrk="1" fontAlgn="t" hangingPunct="1"/>
            <a:endParaRPr lang="en-US" sz="1600" dirty="0" smtClean="0"/>
          </a:p>
          <a:p>
            <a:pPr eaLnBrk="1" fontAlgn="t" hangingPunct="1"/>
            <a:r>
              <a:rPr lang="en-US" sz="1600" dirty="0" smtClean="0"/>
              <a:t>      </a:t>
            </a:r>
            <a:r>
              <a:rPr lang="en-US" sz="1600" b="1" dirty="0" smtClean="0"/>
              <a:t>Feb. 2016: </a:t>
            </a:r>
            <a:r>
              <a:rPr lang="en-US" sz="1600" dirty="0" err="1" smtClean="0"/>
              <a:t>Dit</a:t>
            </a:r>
            <a:r>
              <a:rPr lang="en-US" sz="1600" dirty="0" smtClean="0"/>
              <a:t> </a:t>
            </a:r>
            <a:r>
              <a:rPr lang="en-US" sz="1600" dirty="0" err="1" smtClean="0"/>
              <a:t>moet</a:t>
            </a:r>
            <a:r>
              <a:rPr lang="en-US" sz="1600" dirty="0" smtClean="0"/>
              <a:t> </a:t>
            </a:r>
            <a:r>
              <a:rPr lang="en-US" sz="1600" dirty="0" err="1" smtClean="0"/>
              <a:t>een</a:t>
            </a:r>
            <a:r>
              <a:rPr lang="en-US" sz="1600" dirty="0" smtClean="0"/>
              <a:t> </a:t>
            </a:r>
            <a:r>
              <a:rPr lang="en-US" sz="1600" dirty="0" err="1" smtClean="0"/>
              <a:t>onderdeel</a:t>
            </a:r>
            <a:r>
              <a:rPr lang="en-US" sz="1600" dirty="0" smtClean="0"/>
              <a:t> </a:t>
            </a:r>
            <a:r>
              <a:rPr lang="en-US" sz="1600" dirty="0" err="1" smtClean="0"/>
              <a:t>zijn</a:t>
            </a:r>
            <a:r>
              <a:rPr lang="en-US" sz="1600" dirty="0" smtClean="0"/>
              <a:t> van</a:t>
            </a:r>
            <a:r>
              <a:rPr lang="en-US" sz="1600" b="1" dirty="0" smtClean="0"/>
              <a:t> </a:t>
            </a:r>
            <a:r>
              <a:rPr lang="en-US" sz="1600" dirty="0" smtClean="0"/>
              <a:t>“</a:t>
            </a:r>
            <a:r>
              <a:rPr lang="en-US" sz="1600" dirty="0" err="1" smtClean="0"/>
              <a:t>Welke</a:t>
            </a:r>
            <a:r>
              <a:rPr lang="en-US" sz="1600" dirty="0" smtClean="0"/>
              <a:t> </a:t>
            </a:r>
            <a:r>
              <a:rPr lang="en-US" sz="1600" dirty="0" err="1" smtClean="0"/>
              <a:t>kerk</a:t>
            </a:r>
            <a:r>
              <a:rPr lang="en-US" sz="1600" dirty="0" smtClean="0"/>
              <a:t> </a:t>
            </a:r>
            <a:r>
              <a:rPr lang="en-US" sz="1600" dirty="0" err="1" smtClean="0"/>
              <a:t>willen</a:t>
            </a:r>
            <a:r>
              <a:rPr lang="en-US" sz="1600" dirty="0" smtClean="0"/>
              <a:t> we </a:t>
            </a:r>
            <a:r>
              <a:rPr lang="en-US" sz="1600" dirty="0" err="1" smtClean="0"/>
              <a:t>zijn</a:t>
            </a:r>
            <a:r>
              <a:rPr lang="en-US" sz="1600" dirty="0" smtClean="0"/>
              <a:t>?”</a:t>
            </a:r>
            <a:endParaRPr lang="nl-NL" sz="1600" dirty="0" smtClean="0"/>
          </a:p>
          <a:p>
            <a:pPr eaLnBrk="1" fontAlgn="t" hangingPunct="1"/>
            <a:endParaRPr lang="nl-NL"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6. </a:t>
            </a:r>
            <a:r>
              <a:rPr lang="en-US" sz="3600" b="0" dirty="0" err="1" smtClean="0"/>
              <a:t>Organisatie</a:t>
            </a:r>
            <a:r>
              <a:rPr lang="en-US" sz="3600" b="0" dirty="0" smtClean="0"/>
              <a:t> 1/3</a:t>
            </a:r>
            <a:endParaRPr lang="nl-NL" sz="3600" b="0" dirty="0"/>
          </a:p>
        </p:txBody>
      </p:sp>
      <p:sp>
        <p:nvSpPr>
          <p:cNvPr id="3" name="Tijdelijke aanduiding voor inhoud 2"/>
          <p:cNvSpPr>
            <a:spLocks noGrp="1"/>
          </p:cNvSpPr>
          <p:nvPr>
            <p:ph idx="1"/>
          </p:nvPr>
        </p:nvSpPr>
        <p:spPr/>
        <p:txBody>
          <a:bodyPr/>
          <a:lstStyle/>
          <a:p>
            <a:pPr eaLnBrk="1" fontAlgn="t" hangingPunct="1"/>
            <a:r>
              <a:rPr lang="nl-NL" sz="2000" b="1" u="sng" dirty="0" smtClean="0"/>
              <a:t>Aanbeveling van de commissie Toekomst:</a:t>
            </a:r>
          </a:p>
          <a:p>
            <a:pPr eaLnBrk="1" fontAlgn="t" hangingPunct="1"/>
            <a:endParaRPr lang="nl-NL" sz="1400" dirty="0" smtClean="0"/>
          </a:p>
          <a:p>
            <a:pPr eaLnBrk="1" fontAlgn="t" hangingPunct="1"/>
            <a:r>
              <a:rPr lang="nl-NL" sz="2000" dirty="0" smtClean="0"/>
              <a:t>Kleine organisatie met korte lijnen.</a:t>
            </a:r>
          </a:p>
          <a:p>
            <a:endParaRPr lang="en-US" sz="2000" dirty="0" smtClean="0"/>
          </a:p>
          <a:p>
            <a:r>
              <a:rPr lang="en-US" sz="2000" b="1" dirty="0" smtClean="0"/>
              <a:t>AK</a:t>
            </a:r>
            <a:r>
              <a:rPr lang="en-US" sz="2000" dirty="0" smtClean="0"/>
              <a:t>: Het </a:t>
            </a:r>
            <a:r>
              <a:rPr lang="en-US" sz="2000" dirty="0" err="1" smtClean="0"/>
              <a:t>gaat</a:t>
            </a:r>
            <a:r>
              <a:rPr lang="en-US" sz="2000" dirty="0" smtClean="0"/>
              <a:t> </a:t>
            </a:r>
            <a:r>
              <a:rPr lang="en-US" sz="2000" dirty="0" err="1" smtClean="0"/>
              <a:t>erom</a:t>
            </a:r>
            <a:r>
              <a:rPr lang="en-US" sz="2000" dirty="0" smtClean="0"/>
              <a:t> </a:t>
            </a:r>
            <a:r>
              <a:rPr lang="en-US" sz="2000" dirty="0" err="1" smtClean="0"/>
              <a:t>dat</a:t>
            </a:r>
            <a:r>
              <a:rPr lang="en-US" sz="2000" dirty="0" smtClean="0"/>
              <a:t> de </a:t>
            </a:r>
            <a:r>
              <a:rPr lang="en-US" sz="2000" dirty="0" err="1" smtClean="0"/>
              <a:t>organisatie</a:t>
            </a:r>
            <a:r>
              <a:rPr lang="en-US" sz="2000" dirty="0" smtClean="0"/>
              <a:t> </a:t>
            </a:r>
            <a:r>
              <a:rPr lang="en-US" sz="2000" dirty="0" err="1" smtClean="0"/>
              <a:t>moet</a:t>
            </a:r>
            <a:r>
              <a:rPr lang="en-US" sz="2000" dirty="0" smtClean="0"/>
              <a:t> </a:t>
            </a:r>
            <a:r>
              <a:rPr lang="en-US" sz="2000" dirty="0" err="1" smtClean="0"/>
              <a:t>passen</a:t>
            </a:r>
            <a:r>
              <a:rPr lang="en-US" sz="2000" dirty="0" smtClean="0"/>
              <a:t> </a:t>
            </a:r>
            <a:r>
              <a:rPr lang="en-US" sz="2000" dirty="0" err="1" smtClean="0"/>
              <a:t>bij</a:t>
            </a:r>
            <a:r>
              <a:rPr lang="en-US" sz="2000" dirty="0" smtClean="0"/>
              <a:t> het </a:t>
            </a:r>
            <a:r>
              <a:rPr lang="en-US" sz="2000" dirty="0" err="1" smtClean="0"/>
              <a:t>beleid</a:t>
            </a:r>
            <a:r>
              <a:rPr lang="en-US" sz="2000" dirty="0" smtClean="0"/>
              <a:t>, </a:t>
            </a:r>
          </a:p>
          <a:p>
            <a:r>
              <a:rPr lang="en-US" sz="2000" dirty="0" smtClean="0"/>
              <a:t>de taken en de (on)</a:t>
            </a:r>
            <a:r>
              <a:rPr lang="en-US" sz="2000" dirty="0" err="1" smtClean="0"/>
              <a:t>mogelijkheden</a:t>
            </a:r>
            <a:r>
              <a:rPr lang="en-US" sz="2000" dirty="0" smtClean="0"/>
              <a:t>.</a:t>
            </a:r>
            <a:endParaRPr lang="nl-NL"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4400" b="0" dirty="0" smtClean="0"/>
              <a:t>6. </a:t>
            </a:r>
            <a:r>
              <a:rPr lang="en-US" sz="4400" b="0" dirty="0" err="1" smtClean="0"/>
              <a:t>Organisatie</a:t>
            </a:r>
            <a:r>
              <a:rPr lang="en-US" sz="4400" b="0" dirty="0" smtClean="0"/>
              <a:t> 2/3</a:t>
            </a:r>
            <a:endParaRPr lang="nl-NL" dirty="0"/>
          </a:p>
        </p:txBody>
      </p:sp>
      <p:sp>
        <p:nvSpPr>
          <p:cNvPr id="3" name="Tijdelijke aanduiding voor inhoud 2"/>
          <p:cNvSpPr>
            <a:spLocks noGrp="1"/>
          </p:cNvSpPr>
          <p:nvPr>
            <p:ph idx="1"/>
          </p:nvPr>
        </p:nvSpPr>
        <p:spPr/>
        <p:txBody>
          <a:bodyPr/>
          <a:lstStyle/>
          <a:p>
            <a:pPr eaLnBrk="1" fontAlgn="t" hangingPunct="1"/>
            <a:r>
              <a:rPr lang="nl-NL" sz="1800" b="1" u="sng" dirty="0" smtClean="0"/>
              <a:t>Actiepunten n.a.v. aanbeveling:</a:t>
            </a:r>
          </a:p>
          <a:p>
            <a:pPr eaLnBrk="1" fontAlgn="t" hangingPunct="1">
              <a:buFont typeface="+mj-lt"/>
              <a:buAutoNum type="arabicPeriod"/>
            </a:pPr>
            <a:r>
              <a:rPr lang="nl-NL" sz="1800" dirty="0" smtClean="0"/>
              <a:t>Vanaf 01-01-2016 1 kerkenraad  zie organogram</a:t>
            </a:r>
          </a:p>
          <a:p>
            <a:pPr eaLnBrk="1" fontAlgn="t" hangingPunct="1"/>
            <a:r>
              <a:rPr lang="en-US" sz="1800" b="1" dirty="0" smtClean="0"/>
              <a:t>AK</a:t>
            </a:r>
            <a:r>
              <a:rPr lang="en-US" sz="1800" dirty="0" smtClean="0"/>
              <a:t>: We </a:t>
            </a:r>
            <a:r>
              <a:rPr lang="en-US" sz="1800" dirty="0" err="1" smtClean="0"/>
              <a:t>veranderen</a:t>
            </a:r>
            <a:r>
              <a:rPr lang="en-US" sz="1800" dirty="0" smtClean="0"/>
              <a:t> de datum in “in 2016”. De </a:t>
            </a:r>
            <a:r>
              <a:rPr lang="en-US" sz="1800" dirty="0" err="1" smtClean="0"/>
              <a:t>organisatie</a:t>
            </a:r>
            <a:r>
              <a:rPr lang="en-US" sz="1800" dirty="0" smtClean="0"/>
              <a:t> </a:t>
            </a:r>
            <a:r>
              <a:rPr lang="en-US" sz="1800" dirty="0" err="1" smtClean="0"/>
              <a:t>zullen</a:t>
            </a:r>
            <a:r>
              <a:rPr lang="en-US" sz="1800" dirty="0" smtClean="0"/>
              <a:t> we de </a:t>
            </a:r>
            <a:r>
              <a:rPr lang="en-US" sz="1800" dirty="0" err="1" smtClean="0"/>
              <a:t>komende</a:t>
            </a:r>
            <a:r>
              <a:rPr lang="en-US" sz="1800" dirty="0" smtClean="0"/>
              <a:t> </a:t>
            </a:r>
            <a:r>
              <a:rPr lang="en-US" sz="1800" dirty="0" err="1" smtClean="0"/>
              <a:t>jaren</a:t>
            </a:r>
            <a:r>
              <a:rPr lang="en-US" sz="1800" dirty="0" smtClean="0"/>
              <a:t> </a:t>
            </a:r>
            <a:r>
              <a:rPr lang="en-US" sz="1800" dirty="0" err="1" smtClean="0"/>
              <a:t>moeten</a:t>
            </a:r>
            <a:r>
              <a:rPr lang="en-US" sz="1800" dirty="0" smtClean="0"/>
              <a:t> </a:t>
            </a:r>
            <a:r>
              <a:rPr lang="en-US" sz="1800" dirty="0" err="1" smtClean="0"/>
              <a:t>aanpassen</a:t>
            </a:r>
            <a:r>
              <a:rPr lang="en-US" sz="1800" dirty="0" smtClean="0"/>
              <a:t> </a:t>
            </a:r>
            <a:r>
              <a:rPr lang="en-US" sz="1800" dirty="0" err="1" smtClean="0"/>
              <a:t>aan</a:t>
            </a:r>
            <a:r>
              <a:rPr lang="en-US" sz="1800" dirty="0" smtClean="0"/>
              <a:t> de </a:t>
            </a:r>
            <a:r>
              <a:rPr lang="en-US" sz="1800" dirty="0" err="1" smtClean="0"/>
              <a:t>ontwikkelingen</a:t>
            </a:r>
            <a:r>
              <a:rPr lang="en-US" sz="1800" dirty="0" smtClean="0"/>
              <a:t>. Het is nu </a:t>
            </a:r>
            <a:r>
              <a:rPr lang="en-US" sz="1800" dirty="0" err="1" smtClean="0"/>
              <a:t>nog</a:t>
            </a:r>
            <a:r>
              <a:rPr lang="en-US" sz="1800" dirty="0" smtClean="0"/>
              <a:t> </a:t>
            </a:r>
            <a:r>
              <a:rPr lang="en-US" sz="1800" dirty="0" err="1" smtClean="0"/>
              <a:t>te</a:t>
            </a:r>
            <a:r>
              <a:rPr lang="en-US" sz="1800" dirty="0" smtClean="0"/>
              <a:t> </a:t>
            </a:r>
            <a:r>
              <a:rPr lang="en-US" sz="1800" dirty="0" err="1" smtClean="0"/>
              <a:t>vroeg</a:t>
            </a:r>
            <a:r>
              <a:rPr lang="en-US" sz="1800" dirty="0" smtClean="0"/>
              <a:t> </a:t>
            </a:r>
            <a:r>
              <a:rPr lang="en-US" sz="1800" dirty="0" err="1" smtClean="0"/>
              <a:t>om</a:t>
            </a:r>
            <a:r>
              <a:rPr lang="en-US" sz="1800" dirty="0" smtClean="0"/>
              <a:t> </a:t>
            </a:r>
            <a:r>
              <a:rPr lang="en-US" sz="1800" dirty="0" err="1" smtClean="0"/>
              <a:t>specifiek</a:t>
            </a:r>
            <a:r>
              <a:rPr lang="en-US" sz="1800" dirty="0" smtClean="0"/>
              <a:t> </a:t>
            </a:r>
            <a:r>
              <a:rPr lang="en-US" sz="1800" dirty="0" err="1" smtClean="0"/>
              <a:t>te</a:t>
            </a:r>
            <a:r>
              <a:rPr lang="en-US" sz="1800" dirty="0" smtClean="0"/>
              <a:t> </a:t>
            </a:r>
            <a:r>
              <a:rPr lang="en-US" sz="1800" dirty="0" err="1" smtClean="0"/>
              <a:t>zijn</a:t>
            </a:r>
            <a:r>
              <a:rPr lang="en-US" sz="1800" dirty="0" smtClean="0"/>
              <a:t>.</a:t>
            </a:r>
            <a:endParaRPr lang="nl-NL" sz="1800" dirty="0" smtClean="0"/>
          </a:p>
          <a:p>
            <a:pPr eaLnBrk="1" fontAlgn="t" hangingPunct="1">
              <a:buFont typeface="+mj-lt"/>
              <a:buAutoNum type="arabicPeriod" startAt="2"/>
            </a:pPr>
            <a:r>
              <a:rPr lang="nl-NL" sz="1800" dirty="0" smtClean="0"/>
              <a:t>Kleine organisatie. Minder vergaderen etc.</a:t>
            </a:r>
          </a:p>
          <a:p>
            <a:pPr eaLnBrk="1" fontAlgn="t" hangingPunct="1"/>
            <a:r>
              <a:rPr lang="en-US" sz="1800" b="1" dirty="0" smtClean="0"/>
              <a:t>AK</a:t>
            </a:r>
            <a:r>
              <a:rPr lang="en-US" sz="1800" dirty="0" smtClean="0"/>
              <a:t>: In </a:t>
            </a:r>
            <a:r>
              <a:rPr lang="en-US" sz="1800" dirty="0" err="1" smtClean="0"/>
              <a:t>principe</a:t>
            </a:r>
            <a:r>
              <a:rPr lang="en-US" sz="1800" dirty="0" smtClean="0"/>
              <a:t> </a:t>
            </a:r>
            <a:r>
              <a:rPr lang="en-US" sz="1800" dirty="0" err="1" smtClean="0"/>
              <a:t>nemen</a:t>
            </a:r>
            <a:r>
              <a:rPr lang="en-US" sz="1800" dirty="0" smtClean="0"/>
              <a:t> we </a:t>
            </a:r>
            <a:r>
              <a:rPr lang="en-US" sz="1800" dirty="0" err="1" smtClean="0"/>
              <a:t>dit</a:t>
            </a:r>
            <a:r>
              <a:rPr lang="en-US" sz="1800" dirty="0" smtClean="0"/>
              <a:t> over. </a:t>
            </a:r>
            <a:r>
              <a:rPr lang="en-US" sz="1800" dirty="0" err="1" smtClean="0"/>
              <a:t>Zie</a:t>
            </a:r>
            <a:r>
              <a:rPr lang="en-US" sz="1800" dirty="0" smtClean="0"/>
              <a:t> </a:t>
            </a:r>
            <a:r>
              <a:rPr lang="en-US" sz="1800" dirty="0" err="1" smtClean="0"/>
              <a:t>ook</a:t>
            </a:r>
            <a:r>
              <a:rPr lang="en-US" sz="1800" dirty="0" smtClean="0"/>
              <a:t> punt 1)</a:t>
            </a:r>
            <a:endParaRPr lang="nl-NL" sz="1800" dirty="0" smtClean="0"/>
          </a:p>
          <a:p>
            <a:pPr eaLnBrk="1" fontAlgn="t" hangingPunct="1">
              <a:buFont typeface="+mj-lt"/>
              <a:buAutoNum type="arabicPeriod" startAt="3"/>
            </a:pPr>
            <a:r>
              <a:rPr lang="nl-NL" sz="1800" dirty="0" smtClean="0"/>
              <a:t>Aanpassen secties, minder maar groter</a:t>
            </a:r>
          </a:p>
          <a:p>
            <a:pPr eaLnBrk="1" fontAlgn="t" hangingPunct="1"/>
            <a:r>
              <a:rPr lang="nl-NL" sz="1800" b="1" dirty="0" smtClean="0"/>
              <a:t>AK</a:t>
            </a:r>
            <a:r>
              <a:rPr lang="nl-NL" sz="1800" dirty="0" smtClean="0"/>
              <a:t>: idem </a:t>
            </a:r>
          </a:p>
          <a:p>
            <a:pPr eaLnBrk="1" fontAlgn="t" hangingPunct="1">
              <a:buFont typeface="+mj-lt"/>
              <a:buAutoNum type="arabicPeriod" startAt="4"/>
            </a:pPr>
            <a:r>
              <a:rPr lang="nl-NL" sz="1800" dirty="0" smtClean="0"/>
              <a:t>Efficiënt vergaderen</a:t>
            </a:r>
          </a:p>
          <a:p>
            <a:pPr eaLnBrk="1" fontAlgn="t" hangingPunct="1"/>
            <a:r>
              <a:rPr lang="en-US" sz="1800" b="1" dirty="0" smtClean="0"/>
              <a:t>AK</a:t>
            </a:r>
            <a:r>
              <a:rPr lang="en-US" sz="1800" dirty="0" smtClean="0"/>
              <a:t>: </a:t>
            </a:r>
            <a:r>
              <a:rPr lang="en-US" sz="1800" dirty="0" err="1" smtClean="0"/>
              <a:t>Spreekt</a:t>
            </a:r>
            <a:r>
              <a:rPr lang="en-US" sz="1800" dirty="0" smtClean="0"/>
              <a:t> </a:t>
            </a:r>
            <a:r>
              <a:rPr lang="en-US" sz="1800" dirty="0" err="1" smtClean="0"/>
              <a:t>voor</a:t>
            </a:r>
            <a:r>
              <a:rPr lang="en-US" sz="1800" dirty="0" smtClean="0"/>
              <a:t> </a:t>
            </a:r>
            <a:r>
              <a:rPr lang="en-US" sz="1800" dirty="0" err="1" smtClean="0"/>
              <a:t>zich</a:t>
            </a:r>
            <a:r>
              <a:rPr lang="en-US" sz="1800" dirty="0" smtClean="0"/>
              <a:t>. </a:t>
            </a:r>
            <a:r>
              <a:rPr lang="en-US" sz="1800" dirty="0" err="1" smtClean="0"/>
              <a:t>Niet</a:t>
            </a:r>
            <a:r>
              <a:rPr lang="en-US" sz="1800" dirty="0" smtClean="0"/>
              <a:t> </a:t>
            </a:r>
            <a:r>
              <a:rPr lang="en-US" sz="1800" dirty="0" err="1" smtClean="0"/>
              <a:t>als</a:t>
            </a:r>
            <a:r>
              <a:rPr lang="en-US" sz="1800" dirty="0" smtClean="0"/>
              <a:t> </a:t>
            </a:r>
            <a:r>
              <a:rPr lang="en-US" sz="1800" dirty="0" err="1" smtClean="0"/>
              <a:t>doelstelling</a:t>
            </a:r>
            <a:r>
              <a:rPr lang="en-US" sz="1800" dirty="0" smtClean="0"/>
              <a:t> of </a:t>
            </a:r>
            <a:r>
              <a:rPr lang="en-US" sz="1800" dirty="0" err="1" smtClean="0"/>
              <a:t>actiepunt</a:t>
            </a:r>
            <a:r>
              <a:rPr lang="en-US" sz="1800" dirty="0" smtClean="0"/>
              <a:t> </a:t>
            </a:r>
            <a:r>
              <a:rPr lang="en-US" sz="1800" dirty="0" err="1" smtClean="0"/>
              <a:t>opnemen</a:t>
            </a:r>
            <a:r>
              <a:rPr lang="en-US" sz="1800" dirty="0" smtClean="0"/>
              <a:t>.</a:t>
            </a:r>
            <a:endParaRPr lang="nl-NL" sz="1800" dirty="0" smtClean="0"/>
          </a:p>
          <a:p>
            <a:pPr eaLnBrk="1" fontAlgn="t" hangingPunct="1"/>
            <a:r>
              <a:rPr lang="nl-NL" dirty="0" smtClean="0"/>
              <a:t> </a:t>
            </a:r>
          </a:p>
          <a:p>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461665"/>
          </a:xfrm>
          <a:prstGeom prst="rect">
            <a:avLst/>
          </a:prstGeom>
          <a:noFill/>
        </p:spPr>
        <p:txBody>
          <a:bodyPr wrap="square" rtlCol="0">
            <a:spAutoFit/>
          </a:bodyPr>
          <a:lstStyle/>
          <a:p>
            <a:r>
              <a:rPr lang="en-US" b="1" dirty="0" err="1" smtClean="0">
                <a:latin typeface="+mn-lt"/>
                <a:cs typeface="Times New Roman" panose="02020603050405020304" pitchFamily="18" charset="0"/>
              </a:rPr>
              <a:t>Bijlage</a:t>
            </a:r>
            <a:r>
              <a:rPr lang="en-US" b="1" dirty="0" smtClean="0">
                <a:latin typeface="+mn-lt"/>
                <a:cs typeface="Times New Roman" panose="02020603050405020304" pitchFamily="18" charset="0"/>
              </a:rPr>
              <a:t> </a:t>
            </a:r>
            <a:r>
              <a:rPr lang="en-US" b="1" dirty="0" err="1" smtClean="0">
                <a:latin typeface="+mn-lt"/>
                <a:cs typeface="Times New Roman" panose="02020603050405020304" pitchFamily="18" charset="0"/>
              </a:rPr>
              <a:t>Organisatie</a:t>
            </a:r>
            <a:endParaRPr lang="nl-NL" dirty="0"/>
          </a:p>
        </p:txBody>
      </p:sp>
      <p:graphicFrame>
        <p:nvGraphicFramePr>
          <p:cNvPr id="4" name="Tabel 3"/>
          <p:cNvGraphicFramePr>
            <a:graphicFrameLocks noGrp="1"/>
          </p:cNvGraphicFramePr>
          <p:nvPr>
            <p:extLst>
              <p:ext uri="{D42A27DB-BD31-4B8C-83A1-F6EECF244321}">
                <p14:modId xmlns="" xmlns:p14="http://schemas.microsoft.com/office/powerpoint/2010/main" val="760445989"/>
              </p:ext>
            </p:extLst>
          </p:nvPr>
        </p:nvGraphicFramePr>
        <p:xfrm>
          <a:off x="568136" y="1952291"/>
          <a:ext cx="8252336" cy="4645061"/>
        </p:xfrm>
        <a:graphic>
          <a:graphicData uri="http://schemas.openxmlformats.org/drawingml/2006/table">
            <a:tbl>
              <a:tblPr firstRow="1" firstCol="1" bandRow="1">
                <a:tableStyleId>{5C22544A-7EE6-4342-B048-85BDC9FD1C3A}</a:tableStyleId>
              </a:tblPr>
              <a:tblGrid>
                <a:gridCol w="8252336"/>
              </a:tblGrid>
              <a:tr h="25908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46265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259087">
                <a:tc>
                  <a:txBody>
                    <a:bodyPr/>
                    <a:lstStyle/>
                    <a:p>
                      <a:pPr>
                        <a:lnSpc>
                          <a:spcPct val="115000"/>
                        </a:lnSpc>
                        <a:spcAft>
                          <a:spcPts val="0"/>
                        </a:spcAft>
                      </a:pPr>
                      <a:endParaRPr lang="nl-NL" sz="1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3664231">
                <a:tc>
                  <a:txBody>
                    <a:bodyPr/>
                    <a:lstStyle/>
                    <a:p>
                      <a:pPr>
                        <a:lnSpc>
                          <a:spcPct val="115000"/>
                        </a:lnSpc>
                        <a:spcAft>
                          <a:spcPts val="0"/>
                        </a:spcAft>
                      </a:pP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bl>
          </a:graphicData>
        </a:graphic>
      </p:graphicFrame>
      <p:graphicFrame>
        <p:nvGraphicFramePr>
          <p:cNvPr id="6" name="Object 5"/>
          <p:cNvGraphicFramePr>
            <a:graphicFrameLocks noChangeAspect="1"/>
          </p:cNvGraphicFramePr>
          <p:nvPr/>
        </p:nvGraphicFramePr>
        <p:xfrm>
          <a:off x="854075" y="1889125"/>
          <a:ext cx="7716838" cy="4683125"/>
        </p:xfrm>
        <a:graphic>
          <a:graphicData uri="http://schemas.openxmlformats.org/presentationml/2006/ole">
            <p:oleObj spid="_x0000_s1027" name="Document" r:id="rId5" imgW="7770952" imgH="5507267" progId="Word.Document.12">
              <p:embed/>
            </p:oleObj>
          </a:graphicData>
        </a:graphic>
      </p:graphicFrame>
    </p:spTree>
    <p:extLst>
      <p:ext uri="{BB962C8B-B14F-4D97-AF65-F5344CB8AC3E}">
        <p14:creationId xmlns="" xmlns:p14="http://schemas.microsoft.com/office/powerpoint/2010/main" val="1037593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6. </a:t>
            </a:r>
            <a:r>
              <a:rPr lang="en-US" sz="3600" b="0" dirty="0" err="1" smtClean="0"/>
              <a:t>Organisatie</a:t>
            </a:r>
            <a:r>
              <a:rPr lang="en-US" sz="3600" b="0" dirty="0" smtClean="0"/>
              <a:t> 3/3</a:t>
            </a:r>
            <a:endParaRPr lang="nl-NL" sz="3600" dirty="0"/>
          </a:p>
        </p:txBody>
      </p:sp>
      <p:sp>
        <p:nvSpPr>
          <p:cNvPr id="3" name="Tijdelijke aanduiding voor inhoud 2"/>
          <p:cNvSpPr>
            <a:spLocks noGrp="1"/>
          </p:cNvSpPr>
          <p:nvPr>
            <p:ph idx="1"/>
          </p:nvPr>
        </p:nvSpPr>
        <p:spPr>
          <a:xfrm>
            <a:off x="533400" y="1268760"/>
            <a:ext cx="7772400" cy="4522440"/>
          </a:xfrm>
        </p:spPr>
        <p:txBody>
          <a:bodyPr/>
          <a:lstStyle/>
          <a:p>
            <a:pPr eaLnBrk="1" fontAlgn="t" hangingPunct="1"/>
            <a:r>
              <a:rPr lang="nl-NL" sz="2400" b="1" dirty="0" smtClean="0"/>
              <a:t>Actiepunten n.a.v. aanbeveling:</a:t>
            </a:r>
          </a:p>
          <a:p>
            <a:pPr eaLnBrk="1" fontAlgn="t" hangingPunct="1">
              <a:buFont typeface="+mj-lt"/>
              <a:buAutoNum type="arabicPeriod" startAt="5"/>
            </a:pPr>
            <a:r>
              <a:rPr lang="nl-NL" sz="1800" dirty="0" smtClean="0"/>
              <a:t>De predikant is geen voorzitter of scriba van de kerkenraad (beschrijving kerntaken predikant in beroepsprofielschets)</a:t>
            </a:r>
          </a:p>
          <a:p>
            <a:pPr eaLnBrk="1" fontAlgn="t" hangingPunct="1"/>
            <a:r>
              <a:rPr lang="en-US" sz="1800" b="1" dirty="0" smtClean="0"/>
              <a:t>AK</a:t>
            </a:r>
            <a:r>
              <a:rPr lang="en-US" sz="1800" dirty="0" smtClean="0"/>
              <a:t>: </a:t>
            </a:r>
            <a:r>
              <a:rPr lang="en-US" sz="1800" dirty="0" err="1" smtClean="0"/>
              <a:t>Mee</a:t>
            </a:r>
            <a:r>
              <a:rPr lang="en-US" sz="1800" dirty="0" smtClean="0"/>
              <a:t> </a:t>
            </a:r>
            <a:r>
              <a:rPr lang="en-US" sz="1800" dirty="0" err="1" smtClean="0"/>
              <a:t>eens</a:t>
            </a:r>
            <a:r>
              <a:rPr lang="en-US" sz="1800" dirty="0" smtClean="0"/>
              <a:t>. </a:t>
            </a:r>
            <a:r>
              <a:rPr lang="en-US" sz="1800" dirty="0" err="1" smtClean="0"/>
              <a:t>Geldt</a:t>
            </a:r>
            <a:r>
              <a:rPr lang="en-US" sz="1800" dirty="0" smtClean="0"/>
              <a:t> </a:t>
            </a:r>
            <a:r>
              <a:rPr lang="en-US" sz="1800" dirty="0" err="1" smtClean="0"/>
              <a:t>ook</a:t>
            </a:r>
            <a:r>
              <a:rPr lang="en-US" sz="1800" dirty="0" smtClean="0"/>
              <a:t> </a:t>
            </a:r>
            <a:r>
              <a:rPr lang="en-US" sz="1800" dirty="0" err="1" smtClean="0"/>
              <a:t>voor</a:t>
            </a:r>
            <a:r>
              <a:rPr lang="en-US" sz="1800" dirty="0" smtClean="0"/>
              <a:t> de </a:t>
            </a:r>
            <a:r>
              <a:rPr lang="en-US" sz="1800" dirty="0" err="1" smtClean="0"/>
              <a:t>Kerkelijk</a:t>
            </a:r>
            <a:r>
              <a:rPr lang="en-US" sz="1800" dirty="0" smtClean="0"/>
              <a:t> </a:t>
            </a:r>
            <a:r>
              <a:rPr lang="en-US" sz="1800" dirty="0" err="1" smtClean="0"/>
              <a:t>Werkers</a:t>
            </a:r>
            <a:r>
              <a:rPr lang="en-US" sz="1800" dirty="0" smtClean="0"/>
              <a:t>. </a:t>
            </a:r>
            <a:r>
              <a:rPr lang="en-US" sz="1800" dirty="0" err="1" smtClean="0"/>
              <a:t>Geen</a:t>
            </a:r>
            <a:r>
              <a:rPr lang="en-US" sz="1800" dirty="0" smtClean="0"/>
              <a:t> </a:t>
            </a:r>
            <a:r>
              <a:rPr lang="en-US" sz="1800" dirty="0" err="1" smtClean="0"/>
              <a:t>onderdeel</a:t>
            </a:r>
            <a:r>
              <a:rPr lang="en-US" sz="1800" dirty="0" smtClean="0"/>
              <a:t> van </a:t>
            </a:r>
            <a:r>
              <a:rPr lang="en-US" sz="1800" dirty="0" err="1" smtClean="0"/>
              <a:t>Toekomst</a:t>
            </a:r>
            <a:endParaRPr lang="nl-NL" sz="1800" dirty="0" smtClean="0"/>
          </a:p>
          <a:p>
            <a:pPr eaLnBrk="1" fontAlgn="t" hangingPunct="1">
              <a:buFont typeface="+mj-lt"/>
              <a:buAutoNum type="arabicPeriod" startAt="6"/>
            </a:pPr>
            <a:r>
              <a:rPr lang="nl-NL" sz="1800" dirty="0" smtClean="0"/>
              <a:t>Competenties invoeren voor leidinggevenden</a:t>
            </a:r>
          </a:p>
          <a:p>
            <a:pPr eaLnBrk="1" fontAlgn="t" hangingPunct="1">
              <a:buFont typeface="+mj-lt"/>
              <a:buAutoNum type="arabicPeriod" startAt="7"/>
            </a:pPr>
            <a:r>
              <a:rPr lang="nl-NL" sz="1800" dirty="0" smtClean="0"/>
              <a:t>Profielschetsen maken, verwachtingen omschrijven t.a.v. taken die mensen op zich nemen. Sturen op afspraken die gemaakt zijn. (cyclisch proces)</a:t>
            </a:r>
          </a:p>
          <a:p>
            <a:pPr eaLnBrk="1" fontAlgn="t" hangingPunct="1"/>
            <a:r>
              <a:rPr lang="en-US" sz="1800" b="1" dirty="0" smtClean="0"/>
              <a:t>AK</a:t>
            </a:r>
            <a:r>
              <a:rPr lang="en-US" sz="1800" dirty="0" smtClean="0"/>
              <a:t>: </a:t>
            </a:r>
            <a:r>
              <a:rPr lang="en-US" sz="1800" dirty="0" err="1" smtClean="0"/>
              <a:t>Punten</a:t>
            </a:r>
            <a:r>
              <a:rPr lang="en-US" sz="1800" dirty="0" smtClean="0"/>
              <a:t> 6 en 7 </a:t>
            </a:r>
            <a:r>
              <a:rPr lang="en-US" sz="1800" dirty="0" err="1" smtClean="0"/>
              <a:t>nemen</a:t>
            </a:r>
            <a:r>
              <a:rPr lang="en-US" sz="1800" dirty="0" smtClean="0"/>
              <a:t> we </a:t>
            </a:r>
            <a:r>
              <a:rPr lang="en-US" sz="1800" dirty="0" err="1" smtClean="0"/>
              <a:t>enigszins</a:t>
            </a:r>
            <a:r>
              <a:rPr lang="en-US" sz="1800" dirty="0" smtClean="0"/>
              <a:t> over.  </a:t>
            </a:r>
            <a:r>
              <a:rPr lang="en-US" sz="1800" dirty="0" err="1" smtClean="0"/>
              <a:t>Formele</a:t>
            </a:r>
            <a:r>
              <a:rPr lang="en-US" sz="1800" dirty="0" smtClean="0"/>
              <a:t> </a:t>
            </a:r>
            <a:r>
              <a:rPr lang="en-US" sz="1800" dirty="0" err="1" smtClean="0"/>
              <a:t>competenties</a:t>
            </a:r>
            <a:r>
              <a:rPr lang="en-US" sz="1800" dirty="0" smtClean="0"/>
              <a:t> </a:t>
            </a:r>
            <a:r>
              <a:rPr lang="en-US" sz="1800" dirty="0" err="1" smtClean="0"/>
              <a:t>voeren</a:t>
            </a:r>
            <a:r>
              <a:rPr lang="en-US" sz="1800" dirty="0" smtClean="0"/>
              <a:t> we </a:t>
            </a:r>
            <a:r>
              <a:rPr lang="en-US" sz="1800" dirty="0" err="1" smtClean="0"/>
              <a:t>niet</a:t>
            </a:r>
            <a:r>
              <a:rPr lang="en-US" sz="1800" dirty="0" smtClean="0"/>
              <a:t> in. </a:t>
            </a:r>
            <a:r>
              <a:rPr lang="en-US" sz="1800" dirty="0" err="1" smtClean="0"/>
              <a:t>Wel</a:t>
            </a:r>
            <a:r>
              <a:rPr lang="en-US" sz="1800" dirty="0" smtClean="0"/>
              <a:t> </a:t>
            </a:r>
            <a:r>
              <a:rPr lang="en-US" sz="1800" dirty="0" err="1" smtClean="0"/>
              <a:t>blijven</a:t>
            </a:r>
            <a:r>
              <a:rPr lang="en-US" sz="1800" dirty="0" smtClean="0"/>
              <a:t> we </a:t>
            </a:r>
            <a:r>
              <a:rPr lang="en-US" sz="1800" dirty="0" err="1" smtClean="0"/>
              <a:t>functiegericht</a:t>
            </a:r>
            <a:r>
              <a:rPr lang="en-US" sz="1800" dirty="0" smtClean="0"/>
              <a:t> </a:t>
            </a:r>
            <a:r>
              <a:rPr lang="en-US" sz="1800" dirty="0" err="1" smtClean="0"/>
              <a:t>zoeken</a:t>
            </a:r>
            <a:r>
              <a:rPr lang="en-US" sz="1800" dirty="0" smtClean="0"/>
              <a:t> via de </a:t>
            </a:r>
            <a:r>
              <a:rPr lang="en-US" sz="1800" dirty="0" err="1" smtClean="0"/>
              <a:t>vacature</a:t>
            </a:r>
            <a:r>
              <a:rPr lang="en-US" sz="1800" dirty="0" smtClean="0"/>
              <a:t>/</a:t>
            </a:r>
            <a:r>
              <a:rPr lang="en-US" sz="1800" dirty="0" err="1" smtClean="0"/>
              <a:t>talentenbank</a:t>
            </a:r>
            <a:r>
              <a:rPr lang="en-US" sz="1800" dirty="0" smtClean="0"/>
              <a:t>. </a:t>
            </a:r>
            <a:r>
              <a:rPr lang="en-US" sz="1800" dirty="0" err="1" smtClean="0"/>
              <a:t>Accepteer</a:t>
            </a:r>
            <a:r>
              <a:rPr lang="en-US" sz="1800" dirty="0" smtClean="0"/>
              <a:t> </a:t>
            </a:r>
            <a:r>
              <a:rPr lang="en-US" sz="1800" dirty="0" err="1" smtClean="0"/>
              <a:t>ook</a:t>
            </a:r>
            <a:r>
              <a:rPr lang="en-US" sz="1800" dirty="0" smtClean="0"/>
              <a:t> </a:t>
            </a:r>
            <a:r>
              <a:rPr lang="en-US" sz="1800" dirty="0" err="1" smtClean="0"/>
              <a:t>dat</a:t>
            </a:r>
            <a:r>
              <a:rPr lang="en-US" sz="1800" dirty="0" smtClean="0"/>
              <a:t> </a:t>
            </a:r>
            <a:r>
              <a:rPr lang="en-US" sz="1800" dirty="0" err="1" smtClean="0"/>
              <a:t>mensen</a:t>
            </a:r>
            <a:r>
              <a:rPr lang="en-US" sz="1800" dirty="0" smtClean="0"/>
              <a:t> </a:t>
            </a:r>
            <a:r>
              <a:rPr lang="en-US" sz="1800" dirty="0" err="1" smtClean="0"/>
              <a:t>kunnen</a:t>
            </a:r>
            <a:r>
              <a:rPr lang="en-US" sz="1800" dirty="0" smtClean="0"/>
              <a:t> </a:t>
            </a:r>
            <a:r>
              <a:rPr lang="en-US" sz="1800" dirty="0" err="1" smtClean="0"/>
              <a:t>groeien</a:t>
            </a:r>
            <a:r>
              <a:rPr lang="en-US" sz="1800" dirty="0" smtClean="0"/>
              <a:t> in </a:t>
            </a:r>
            <a:r>
              <a:rPr lang="en-US" sz="1800" dirty="0" err="1" smtClean="0"/>
              <a:t>hun</a:t>
            </a:r>
            <a:r>
              <a:rPr lang="en-US" sz="1800" dirty="0" smtClean="0"/>
              <a:t> </a:t>
            </a:r>
            <a:r>
              <a:rPr lang="en-US" sz="1800" dirty="0" err="1" smtClean="0"/>
              <a:t>functie</a:t>
            </a:r>
            <a:r>
              <a:rPr lang="en-US" sz="1800" dirty="0" smtClean="0"/>
              <a:t>.</a:t>
            </a:r>
            <a:endParaRPr lang="nl-NL" sz="1800" dirty="0" smtClean="0"/>
          </a:p>
          <a:p>
            <a:pPr eaLnBrk="1" fontAlgn="t" hangingPunct="1">
              <a:buFont typeface="+mj-lt"/>
              <a:buAutoNum type="arabicPeriod" startAt="8"/>
            </a:pPr>
            <a:r>
              <a:rPr lang="nl-NL" sz="1800" dirty="0" smtClean="0"/>
              <a:t>Korte / snelle / duidelijke communicatie</a:t>
            </a:r>
          </a:p>
          <a:p>
            <a:pPr eaLnBrk="1" fontAlgn="t" hangingPunct="1"/>
            <a:r>
              <a:rPr lang="en-US" sz="1800" b="1" dirty="0" smtClean="0"/>
              <a:t>AK</a:t>
            </a:r>
            <a:r>
              <a:rPr lang="en-US" sz="1800" dirty="0" smtClean="0"/>
              <a:t>: </a:t>
            </a:r>
            <a:r>
              <a:rPr lang="en-US" sz="1800" dirty="0" err="1" smtClean="0"/>
              <a:t>Vervangen</a:t>
            </a:r>
            <a:r>
              <a:rPr lang="en-US" sz="1800" dirty="0" smtClean="0"/>
              <a:t> door: “</a:t>
            </a:r>
            <a:r>
              <a:rPr lang="en-US" sz="1800" dirty="0" err="1" smtClean="0"/>
              <a:t>Communicatiemiddelen</a:t>
            </a:r>
            <a:r>
              <a:rPr lang="en-US" sz="1800" dirty="0" smtClean="0"/>
              <a:t> </a:t>
            </a:r>
            <a:r>
              <a:rPr lang="en-US" sz="1800" dirty="0" err="1" smtClean="0"/>
              <a:t>efficiënt</a:t>
            </a:r>
            <a:r>
              <a:rPr lang="en-US" sz="1800" dirty="0" smtClean="0"/>
              <a:t> </a:t>
            </a:r>
            <a:r>
              <a:rPr lang="en-US" sz="1800" dirty="0" err="1" smtClean="0"/>
              <a:t>benutten</a:t>
            </a:r>
            <a:r>
              <a:rPr lang="en-US" sz="1800" dirty="0" smtClean="0"/>
              <a:t>”.</a:t>
            </a:r>
            <a:endParaRPr lang="nl-NL" sz="1800" dirty="0" smtClean="0"/>
          </a:p>
          <a:p>
            <a:pPr eaLnBrk="1" fontAlgn="t" hangingPunct="1"/>
            <a:r>
              <a:rPr lang="nl-NL" dirty="0" smtClean="0"/>
              <a:t> </a:t>
            </a:r>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3400" y="457200"/>
            <a:ext cx="7772400" cy="1747664"/>
          </a:xfrm>
        </p:spPr>
        <p:txBody>
          <a:bodyPr/>
          <a:lstStyle/>
          <a:p>
            <a:r>
              <a:rPr lang="en-US" sz="3600" b="0" dirty="0" smtClean="0"/>
              <a:t>6.1 </a:t>
            </a:r>
            <a:r>
              <a:rPr lang="en-US" sz="3600" b="0" dirty="0" err="1" smtClean="0"/>
              <a:t>Organisatie</a:t>
            </a:r>
            <a:r>
              <a:rPr lang="en-US" sz="3600" b="0" dirty="0" smtClean="0"/>
              <a:t>/</a:t>
            </a:r>
            <a:r>
              <a:rPr lang="en-US" sz="3600" b="0" dirty="0" err="1" smtClean="0"/>
              <a:t>communicatie</a:t>
            </a:r>
            <a:r>
              <a:rPr lang="en-US" sz="3600" b="0" dirty="0" smtClean="0"/>
              <a:t> </a:t>
            </a:r>
            <a:r>
              <a:rPr lang="en-US" sz="3600" b="0" dirty="0" err="1" smtClean="0"/>
              <a:t>tijdens</a:t>
            </a:r>
            <a:r>
              <a:rPr lang="en-US" sz="3600" b="0" dirty="0" smtClean="0"/>
              <a:t> het </a:t>
            </a:r>
            <a:r>
              <a:rPr lang="en-US" sz="3600" b="0" dirty="0" err="1" smtClean="0"/>
              <a:t>Toekomst</a:t>
            </a:r>
            <a:r>
              <a:rPr lang="en-US" sz="3600" b="0" dirty="0" smtClean="0"/>
              <a:t> </a:t>
            </a:r>
            <a:r>
              <a:rPr lang="en-US" sz="3600" b="0" dirty="0" err="1" smtClean="0"/>
              <a:t>proces</a:t>
            </a:r>
            <a:r>
              <a:rPr lang="en-US" sz="3600" b="0" dirty="0" smtClean="0"/>
              <a:t>. </a:t>
            </a:r>
            <a:r>
              <a:rPr lang="en-US" sz="2800" b="0" dirty="0" smtClean="0"/>
              <a:t>(</a:t>
            </a:r>
            <a:r>
              <a:rPr lang="en-US" sz="2800" b="0" dirty="0" err="1" smtClean="0"/>
              <a:t>voorlopig</a:t>
            </a:r>
            <a:r>
              <a:rPr lang="en-US" sz="2800" b="0" dirty="0" smtClean="0"/>
              <a:t>)</a:t>
            </a:r>
            <a:endParaRPr lang="nl-NL" sz="3600" dirty="0"/>
          </a:p>
        </p:txBody>
      </p:sp>
      <p:sp>
        <p:nvSpPr>
          <p:cNvPr id="3" name="Tijdelijke aanduiding voor inhoud 2"/>
          <p:cNvSpPr>
            <a:spLocks noGrp="1"/>
          </p:cNvSpPr>
          <p:nvPr>
            <p:ph idx="1"/>
          </p:nvPr>
        </p:nvSpPr>
        <p:spPr>
          <a:xfrm>
            <a:off x="533400" y="2420888"/>
            <a:ext cx="7772400" cy="3370312"/>
          </a:xfrm>
        </p:spPr>
        <p:txBody>
          <a:bodyPr/>
          <a:lstStyle/>
          <a:p>
            <a:pPr eaLnBrk="1" fontAlgn="t" hangingPunct="1">
              <a:buFontTx/>
              <a:buChar char="-"/>
            </a:pPr>
            <a:r>
              <a:rPr lang="en-US" sz="2000" dirty="0" smtClean="0"/>
              <a:t>“</a:t>
            </a:r>
            <a:r>
              <a:rPr lang="en-US" sz="2000" dirty="0" err="1" smtClean="0"/>
              <a:t>Stuurgroep</a:t>
            </a:r>
            <a:r>
              <a:rPr lang="en-US" sz="2000" dirty="0" smtClean="0"/>
              <a:t>” </a:t>
            </a:r>
            <a:r>
              <a:rPr lang="en-US" sz="2000" dirty="0" err="1" smtClean="0"/>
              <a:t>Toekomst</a:t>
            </a:r>
            <a:r>
              <a:rPr lang="en-US" sz="2000" dirty="0" smtClean="0"/>
              <a:t> met </a:t>
            </a:r>
            <a:r>
              <a:rPr lang="en-US" sz="2000" dirty="0" err="1" smtClean="0"/>
              <a:t>brede</a:t>
            </a:r>
            <a:r>
              <a:rPr lang="en-US" sz="2000" dirty="0" smtClean="0"/>
              <a:t> </a:t>
            </a:r>
            <a:r>
              <a:rPr lang="en-US" sz="2000" dirty="0" err="1" smtClean="0"/>
              <a:t>samenstelling</a:t>
            </a:r>
            <a:r>
              <a:rPr lang="en-US" sz="2000" dirty="0" smtClean="0"/>
              <a:t> </a:t>
            </a:r>
            <a:r>
              <a:rPr lang="en-US" sz="2000" dirty="0" err="1" smtClean="0"/>
              <a:t>organiseert</a:t>
            </a:r>
            <a:r>
              <a:rPr lang="en-US" sz="2000" dirty="0" smtClean="0"/>
              <a:t> en </a:t>
            </a:r>
            <a:r>
              <a:rPr lang="en-US" sz="2000" dirty="0" err="1" smtClean="0"/>
              <a:t>communiceert</a:t>
            </a:r>
            <a:endParaRPr lang="en-US" sz="2000" dirty="0" smtClean="0"/>
          </a:p>
          <a:p>
            <a:pPr eaLnBrk="1" fontAlgn="t" hangingPunct="1">
              <a:buFontTx/>
              <a:buChar char="-"/>
            </a:pPr>
            <a:r>
              <a:rPr lang="en-US" sz="2000" dirty="0" err="1" smtClean="0"/>
              <a:t>Degene</a:t>
            </a:r>
            <a:r>
              <a:rPr lang="en-US" sz="2000" dirty="0" smtClean="0"/>
              <a:t> die </a:t>
            </a:r>
            <a:r>
              <a:rPr lang="en-US" sz="2000" dirty="0" err="1" smtClean="0"/>
              <a:t>zich</a:t>
            </a:r>
            <a:r>
              <a:rPr lang="en-US" sz="2000" dirty="0" smtClean="0"/>
              <a:t> via de </a:t>
            </a:r>
            <a:r>
              <a:rPr lang="en-US" sz="2000" dirty="0" err="1" smtClean="0"/>
              <a:t>enquête</a:t>
            </a:r>
            <a:r>
              <a:rPr lang="en-US" sz="2000" dirty="0" smtClean="0"/>
              <a:t> </a:t>
            </a:r>
            <a:r>
              <a:rPr lang="en-US" sz="2000" dirty="0" err="1" smtClean="0"/>
              <a:t>aangemeld</a:t>
            </a:r>
            <a:r>
              <a:rPr lang="en-US" sz="2000" dirty="0" smtClean="0"/>
              <a:t> </a:t>
            </a:r>
            <a:r>
              <a:rPr lang="en-US" sz="2000" dirty="0" err="1" smtClean="0"/>
              <a:t>hebben</a:t>
            </a:r>
            <a:r>
              <a:rPr lang="en-US" sz="2000" dirty="0" smtClean="0"/>
              <a:t> </a:t>
            </a:r>
            <a:r>
              <a:rPr lang="en-US" sz="2000" dirty="0" err="1" smtClean="0"/>
              <a:t>uitnodigen</a:t>
            </a:r>
            <a:r>
              <a:rPr lang="en-US" sz="2000" dirty="0" smtClean="0"/>
              <a:t> (</a:t>
            </a:r>
            <a:r>
              <a:rPr lang="en-US" sz="2000" dirty="0" err="1" smtClean="0"/>
              <a:t>feb</a:t>
            </a:r>
            <a:r>
              <a:rPr lang="en-US" sz="2000" dirty="0" smtClean="0"/>
              <a:t>.)</a:t>
            </a:r>
          </a:p>
          <a:p>
            <a:pPr eaLnBrk="1" fontAlgn="t" hangingPunct="1">
              <a:buFontTx/>
              <a:buChar char="-"/>
            </a:pPr>
            <a:r>
              <a:rPr lang="en-US" sz="2000" dirty="0" err="1" smtClean="0"/>
              <a:t>Zoveel</a:t>
            </a:r>
            <a:r>
              <a:rPr lang="en-US" sz="2000" dirty="0" smtClean="0"/>
              <a:t> </a:t>
            </a:r>
            <a:r>
              <a:rPr lang="en-US" sz="2000" dirty="0" err="1" smtClean="0"/>
              <a:t>mogelijk</a:t>
            </a:r>
            <a:r>
              <a:rPr lang="en-US" sz="2000" dirty="0" smtClean="0"/>
              <a:t> </a:t>
            </a:r>
            <a:r>
              <a:rPr lang="en-US" sz="2000" dirty="0" err="1" smtClean="0"/>
              <a:t>leden</a:t>
            </a:r>
            <a:r>
              <a:rPr lang="en-US" sz="2000" dirty="0" smtClean="0"/>
              <a:t> van de PGT </a:t>
            </a:r>
            <a:r>
              <a:rPr lang="en-US" sz="2000" dirty="0" err="1" smtClean="0"/>
              <a:t>betrekken</a:t>
            </a:r>
            <a:r>
              <a:rPr lang="en-US" sz="2000" dirty="0" smtClean="0"/>
              <a:t> door </a:t>
            </a:r>
            <a:r>
              <a:rPr lang="en-US" sz="2000" dirty="0" err="1" smtClean="0"/>
              <a:t>middel</a:t>
            </a:r>
            <a:r>
              <a:rPr lang="en-US" sz="2000" dirty="0" smtClean="0"/>
              <a:t> van:</a:t>
            </a:r>
          </a:p>
          <a:p>
            <a:pPr lvl="1" eaLnBrk="1" fontAlgn="t" hangingPunct="1">
              <a:buFontTx/>
              <a:buChar char="-"/>
            </a:pPr>
            <a:r>
              <a:rPr lang="en-US" sz="1600" dirty="0" err="1" smtClean="0"/>
              <a:t>Beraadsavonden</a:t>
            </a:r>
            <a:endParaRPr lang="en-US" sz="1600" dirty="0" smtClean="0"/>
          </a:p>
          <a:p>
            <a:pPr lvl="1" eaLnBrk="1" fontAlgn="t" hangingPunct="1">
              <a:buFontTx/>
              <a:buChar char="-"/>
            </a:pPr>
            <a:r>
              <a:rPr lang="en-US" sz="1600" dirty="0" smtClean="0"/>
              <a:t>E-mail </a:t>
            </a:r>
            <a:r>
              <a:rPr lang="en-US" sz="1600" dirty="0" err="1" smtClean="0"/>
              <a:t>adres</a:t>
            </a:r>
            <a:r>
              <a:rPr lang="en-US" sz="1600" dirty="0" smtClean="0"/>
              <a:t>/internet forum</a:t>
            </a:r>
          </a:p>
          <a:p>
            <a:pPr lvl="1" eaLnBrk="1" fontAlgn="t" hangingPunct="1">
              <a:buFontTx/>
              <a:buChar char="-"/>
            </a:pPr>
            <a:r>
              <a:rPr lang="en-US" sz="1600" dirty="0" err="1" smtClean="0"/>
              <a:t>Inloop</a:t>
            </a:r>
            <a:r>
              <a:rPr lang="en-US" sz="1600" dirty="0" smtClean="0"/>
              <a:t> </a:t>
            </a:r>
            <a:r>
              <a:rPr lang="en-US" sz="1600" dirty="0" err="1" smtClean="0"/>
              <a:t>bijeenkomsten</a:t>
            </a:r>
            <a:r>
              <a:rPr lang="en-US" sz="1600" dirty="0" smtClean="0"/>
              <a:t> (</a:t>
            </a:r>
            <a:r>
              <a:rPr lang="en-US" sz="1600" dirty="0" err="1" smtClean="0"/>
              <a:t>ook</a:t>
            </a:r>
            <a:r>
              <a:rPr lang="en-US" sz="1600" dirty="0" smtClean="0"/>
              <a:t> </a:t>
            </a:r>
            <a:r>
              <a:rPr lang="en-US" sz="1600" dirty="0" err="1" smtClean="0"/>
              <a:t>overdag</a:t>
            </a:r>
            <a:r>
              <a:rPr lang="en-US" sz="1600" dirty="0" smtClean="0"/>
              <a:t>)</a:t>
            </a:r>
          </a:p>
          <a:p>
            <a:pPr lvl="1" eaLnBrk="1" fontAlgn="t" hangingPunct="1">
              <a:buFontTx/>
              <a:buChar char="-"/>
            </a:pPr>
            <a:r>
              <a:rPr lang="en-US" sz="1600" dirty="0" err="1" smtClean="0"/>
              <a:t>Gemeenteavonden</a:t>
            </a:r>
            <a:endParaRPr lang="en-US" sz="1600" dirty="0" smtClean="0"/>
          </a:p>
          <a:p>
            <a:pPr lvl="1" eaLnBrk="1" fontAlgn="t" hangingPunct="1">
              <a:buFontTx/>
              <a:buChar char="-"/>
            </a:pPr>
            <a:r>
              <a:rPr lang="en-US" sz="1600" dirty="0" err="1" smtClean="0"/>
              <a:t>Verslaggeving</a:t>
            </a:r>
            <a:r>
              <a:rPr lang="en-US" sz="1600" dirty="0" smtClean="0"/>
              <a:t> op de website</a:t>
            </a:r>
          </a:p>
          <a:p>
            <a:pPr lvl="1" eaLnBrk="1" fontAlgn="t" hangingPunct="1">
              <a:buFontTx/>
              <a:buChar char="-"/>
            </a:pPr>
            <a:r>
              <a:rPr lang="en-US" sz="1600" dirty="0" smtClean="0"/>
              <a:t>Etc.</a:t>
            </a:r>
            <a:endParaRPr lang="nl-NL" sz="1600" dirty="0" smtClean="0"/>
          </a:p>
          <a:p>
            <a:pPr eaLnBrk="1" fontAlgn="t" hangingPunct="1"/>
            <a:r>
              <a:rPr lang="nl-NL" dirty="0" smtClean="0"/>
              <a:t> </a:t>
            </a:r>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7</a:t>
            </a:r>
            <a:r>
              <a:rPr lang="nl-NL" sz="3600" dirty="0" smtClean="0">
                <a:ea typeface="Calibri" panose="020F0502020204030204" pitchFamily="34" charset="0"/>
                <a:cs typeface="Times New Roman" panose="02020603050405020304" pitchFamily="18" charset="0"/>
              </a:rPr>
              <a:t>. </a:t>
            </a:r>
            <a:r>
              <a:rPr lang="nl-NL" sz="3600" dirty="0" smtClean="0"/>
              <a:t>Financiën 1/3</a:t>
            </a:r>
            <a:br>
              <a:rPr lang="nl-NL" sz="3600" dirty="0" smtClean="0"/>
            </a:br>
            <a:r>
              <a:rPr lang="nl-NL" dirty="0" smtClean="0"/>
              <a:t/>
            </a:r>
            <a:br>
              <a:rPr lang="nl-NL" dirty="0" smtClean="0"/>
            </a:br>
            <a:endParaRPr lang="nl-NL" dirty="0"/>
          </a:p>
        </p:txBody>
      </p:sp>
      <p:sp>
        <p:nvSpPr>
          <p:cNvPr id="3" name="Tijdelijke aanduiding voor inhoud 2"/>
          <p:cNvSpPr>
            <a:spLocks noGrp="1"/>
          </p:cNvSpPr>
          <p:nvPr>
            <p:ph idx="1"/>
          </p:nvPr>
        </p:nvSpPr>
        <p:spPr>
          <a:xfrm>
            <a:off x="533400" y="1052736"/>
            <a:ext cx="7772400" cy="4738464"/>
          </a:xfrm>
        </p:spPr>
        <p:txBody>
          <a:bodyPr/>
          <a:lstStyle/>
          <a:p>
            <a:pPr eaLnBrk="1" fontAlgn="t" hangingPunct="1"/>
            <a:r>
              <a:rPr lang="nl-NL" sz="2000" b="1" dirty="0" smtClean="0"/>
              <a:t>Aanbeveling:</a:t>
            </a:r>
          </a:p>
          <a:p>
            <a:pPr eaLnBrk="1" fontAlgn="t" hangingPunct="1"/>
            <a:r>
              <a:rPr lang="nl-NL" sz="1800" b="1" dirty="0" smtClean="0"/>
              <a:t>Sluitende begroting realiseren. AK: Uiteraard mee eens.</a:t>
            </a:r>
          </a:p>
          <a:p>
            <a:pPr eaLnBrk="1" fontAlgn="t" hangingPunct="1"/>
            <a:endParaRPr lang="nl-NL" sz="1800" b="1" dirty="0" smtClean="0"/>
          </a:p>
          <a:p>
            <a:pPr eaLnBrk="1" fontAlgn="t" hangingPunct="1"/>
            <a:r>
              <a:rPr lang="nl-NL" sz="1800" b="1" dirty="0" smtClean="0"/>
              <a:t>Actiepunten n.a.v. aanbeveling:</a:t>
            </a:r>
          </a:p>
          <a:p>
            <a:pPr marL="514350" indent="-514350" eaLnBrk="1" fontAlgn="t" hangingPunct="1">
              <a:buFont typeface="+mj-lt"/>
              <a:buAutoNum type="arabicPeriod"/>
            </a:pPr>
            <a:r>
              <a:rPr lang="nl-NL" sz="1800" dirty="0" smtClean="0"/>
              <a:t>Gebruik maken van het rapport van de financiële commissie als leidraad voor de uitvoering van onderstaande aanbevelingen.</a:t>
            </a:r>
          </a:p>
          <a:p>
            <a:pPr marL="514350" indent="-514350" eaLnBrk="1" fontAlgn="t" hangingPunct="1"/>
            <a:r>
              <a:rPr lang="en-US" sz="1800" b="1" dirty="0" smtClean="0"/>
              <a:t>AK</a:t>
            </a:r>
            <a:r>
              <a:rPr lang="en-US" sz="1800" dirty="0" smtClean="0"/>
              <a:t>: </a:t>
            </a:r>
            <a:r>
              <a:rPr lang="en-US" sz="1800" dirty="0" err="1" smtClean="0"/>
              <a:t>Wijzigen</a:t>
            </a:r>
            <a:r>
              <a:rPr lang="en-US" sz="1800" dirty="0" smtClean="0"/>
              <a:t> in: “</a:t>
            </a:r>
            <a:r>
              <a:rPr lang="en-US" sz="1800" dirty="0" err="1" smtClean="0"/>
              <a:t>Voer</a:t>
            </a:r>
            <a:r>
              <a:rPr lang="en-US" sz="1800" dirty="0" smtClean="0"/>
              <a:t> de </a:t>
            </a:r>
            <a:r>
              <a:rPr lang="en-US" sz="1800" dirty="0" err="1" smtClean="0"/>
              <a:t>onderstaande</a:t>
            </a:r>
            <a:r>
              <a:rPr lang="en-US" sz="1800" dirty="0" smtClean="0"/>
              <a:t> </a:t>
            </a:r>
            <a:r>
              <a:rPr lang="en-US" sz="1800" dirty="0" err="1" smtClean="0"/>
              <a:t>actiepunten</a:t>
            </a:r>
            <a:r>
              <a:rPr lang="en-US" sz="1800" dirty="0" smtClean="0"/>
              <a:t> </a:t>
            </a:r>
            <a:r>
              <a:rPr lang="en-US" sz="1800" dirty="0" err="1" smtClean="0"/>
              <a:t>uit</a:t>
            </a:r>
            <a:r>
              <a:rPr lang="en-US" sz="1800" dirty="0" smtClean="0"/>
              <a:t> </a:t>
            </a:r>
            <a:r>
              <a:rPr lang="en-US" sz="1800" dirty="0" err="1" smtClean="0"/>
              <a:t>binnen</a:t>
            </a:r>
            <a:r>
              <a:rPr lang="en-US" sz="1800" dirty="0" smtClean="0"/>
              <a:t> de </a:t>
            </a:r>
            <a:r>
              <a:rPr lang="en-US" sz="1800" dirty="0" err="1" smtClean="0"/>
              <a:t>voortschrijdende</a:t>
            </a:r>
            <a:r>
              <a:rPr lang="en-US" sz="1800" dirty="0" smtClean="0"/>
              <a:t> </a:t>
            </a:r>
            <a:r>
              <a:rPr lang="en-US" sz="1800" dirty="0" err="1" smtClean="0"/>
              <a:t>meerjaren</a:t>
            </a:r>
            <a:r>
              <a:rPr lang="en-US" sz="1800" dirty="0" smtClean="0"/>
              <a:t> </a:t>
            </a:r>
            <a:r>
              <a:rPr lang="en-US" sz="1800" dirty="0" err="1" smtClean="0"/>
              <a:t>begroting</a:t>
            </a:r>
            <a:r>
              <a:rPr lang="en-US" sz="1800" dirty="0" smtClean="0"/>
              <a:t> </a:t>
            </a:r>
            <a:endParaRPr lang="nl-NL" sz="1800" dirty="0" smtClean="0"/>
          </a:p>
          <a:p>
            <a:pPr marL="457200" indent="-457200" eaLnBrk="1" fontAlgn="t" hangingPunct="1">
              <a:buFont typeface="+mj-lt"/>
              <a:buAutoNum type="arabicPeriod" startAt="2"/>
            </a:pPr>
            <a:r>
              <a:rPr lang="nl-NL" sz="1800" dirty="0" smtClean="0"/>
              <a:t>Verkoop van  kerkgebouw(en) in gang zetten. (afstemmen met het landelijk diensten centrum).</a:t>
            </a:r>
          </a:p>
          <a:p>
            <a:pPr marL="457200" indent="-457200" eaLnBrk="1" fontAlgn="t" hangingPunct="1"/>
            <a:r>
              <a:rPr lang="en-US" sz="1800" b="1" dirty="0" smtClean="0"/>
              <a:t>AK</a:t>
            </a:r>
            <a:r>
              <a:rPr lang="en-US" sz="1800" dirty="0" smtClean="0"/>
              <a:t>: </a:t>
            </a:r>
            <a:r>
              <a:rPr lang="en-US" sz="1800" dirty="0" err="1" smtClean="0"/>
              <a:t>Dit</a:t>
            </a:r>
            <a:r>
              <a:rPr lang="en-US" sz="1800" dirty="0" smtClean="0"/>
              <a:t> </a:t>
            </a:r>
            <a:r>
              <a:rPr lang="en-US" sz="1800" dirty="0" err="1" smtClean="0"/>
              <a:t>wordt</a:t>
            </a:r>
            <a:r>
              <a:rPr lang="en-US" sz="1800" dirty="0" smtClean="0"/>
              <a:t> in gang </a:t>
            </a:r>
            <a:r>
              <a:rPr lang="en-US" sz="1800" dirty="0" err="1" smtClean="0"/>
              <a:t>gezet</a:t>
            </a:r>
            <a:r>
              <a:rPr lang="en-US" sz="1800" dirty="0" smtClean="0"/>
              <a:t> </a:t>
            </a:r>
            <a:r>
              <a:rPr lang="en-US" sz="1800" dirty="0" err="1" smtClean="0"/>
              <a:t>indien</a:t>
            </a:r>
            <a:r>
              <a:rPr lang="en-US" sz="1800" dirty="0" smtClean="0"/>
              <a:t> </a:t>
            </a:r>
            <a:r>
              <a:rPr lang="en-US" sz="1800" dirty="0" err="1" smtClean="0"/>
              <a:t>er</a:t>
            </a:r>
            <a:r>
              <a:rPr lang="en-US" sz="1800" dirty="0" smtClean="0"/>
              <a:t> </a:t>
            </a:r>
            <a:r>
              <a:rPr lang="en-US" sz="1800" dirty="0" err="1" smtClean="0"/>
              <a:t>besloten</a:t>
            </a:r>
            <a:r>
              <a:rPr lang="en-US" sz="1800" dirty="0" smtClean="0"/>
              <a:t> </a:t>
            </a:r>
            <a:r>
              <a:rPr lang="en-US" sz="1800" dirty="0" err="1" smtClean="0"/>
              <a:t>wordt</a:t>
            </a:r>
            <a:r>
              <a:rPr lang="en-US" sz="1800" dirty="0" smtClean="0"/>
              <a:t> </a:t>
            </a:r>
            <a:r>
              <a:rPr lang="en-US" sz="1800" dirty="0" err="1" smtClean="0"/>
              <a:t>een</a:t>
            </a:r>
            <a:r>
              <a:rPr lang="en-US" sz="1800" dirty="0" smtClean="0"/>
              <a:t> </a:t>
            </a:r>
            <a:r>
              <a:rPr lang="en-US" sz="1800" dirty="0" err="1" smtClean="0"/>
              <a:t>gebouw</a:t>
            </a:r>
            <a:r>
              <a:rPr lang="en-US" sz="1800" dirty="0" smtClean="0"/>
              <a:t> </a:t>
            </a:r>
            <a:r>
              <a:rPr lang="en-US" sz="1800" dirty="0" err="1" smtClean="0"/>
              <a:t>te</a:t>
            </a:r>
            <a:r>
              <a:rPr lang="en-US" sz="1800" dirty="0" smtClean="0"/>
              <a:t> </a:t>
            </a:r>
            <a:r>
              <a:rPr lang="en-US" sz="1800" dirty="0" err="1" smtClean="0"/>
              <a:t>sluiten</a:t>
            </a:r>
            <a:r>
              <a:rPr lang="en-US" sz="1800" dirty="0" smtClean="0"/>
              <a:t>.</a:t>
            </a:r>
            <a:endParaRPr lang="nl-NL" sz="1800" dirty="0" smtClean="0"/>
          </a:p>
          <a:p>
            <a:pPr marL="457200" indent="-457200" eaLnBrk="1" fontAlgn="t" hangingPunct="1">
              <a:buFont typeface="+mj-lt"/>
              <a:buAutoNum type="arabicPeriod" startAt="3"/>
            </a:pPr>
            <a:r>
              <a:rPr lang="nl-NL" sz="1800" dirty="0" smtClean="0"/>
              <a:t>Onderzoeken of er andere kerkgenootschappen of organisaties zijn die geïnteresseerd zijn om één van de kerkgebouwen over te nemen.</a:t>
            </a:r>
          </a:p>
          <a:p>
            <a:pPr marL="457200" indent="-457200" eaLnBrk="1" fontAlgn="t" hangingPunct="1"/>
            <a:r>
              <a:rPr lang="en-US" sz="1800" b="1" dirty="0" err="1" smtClean="0"/>
              <a:t>Okt</a:t>
            </a:r>
            <a:r>
              <a:rPr lang="en-US" sz="1800" b="1" dirty="0" smtClean="0"/>
              <a:t>. 2015</a:t>
            </a:r>
            <a:r>
              <a:rPr lang="en-US" sz="1800" dirty="0" smtClean="0"/>
              <a:t>: Nu </a:t>
            </a:r>
            <a:r>
              <a:rPr lang="en-US" sz="1800" dirty="0" err="1" smtClean="0"/>
              <a:t>nog</a:t>
            </a:r>
            <a:r>
              <a:rPr lang="en-US" sz="1800" dirty="0" smtClean="0"/>
              <a:t> </a:t>
            </a:r>
            <a:r>
              <a:rPr lang="en-US" sz="1800" dirty="0" err="1" smtClean="0"/>
              <a:t>niet</a:t>
            </a:r>
            <a:r>
              <a:rPr lang="en-US" sz="1800" dirty="0" smtClean="0"/>
              <a:t> </a:t>
            </a:r>
            <a:r>
              <a:rPr lang="en-US" sz="1800" dirty="0" err="1" smtClean="0"/>
              <a:t>aan</a:t>
            </a:r>
            <a:r>
              <a:rPr lang="en-US" sz="1800" dirty="0" smtClean="0"/>
              <a:t> de </a:t>
            </a:r>
            <a:r>
              <a:rPr lang="en-US" sz="1800" dirty="0" err="1" smtClean="0"/>
              <a:t>orde</a:t>
            </a:r>
            <a:r>
              <a:rPr lang="en-US" sz="1800" dirty="0" smtClean="0"/>
              <a:t>. </a:t>
            </a:r>
            <a:r>
              <a:rPr lang="en-US" sz="1800" dirty="0" err="1" smtClean="0"/>
              <a:t>Zie</a:t>
            </a:r>
            <a:r>
              <a:rPr lang="en-US" sz="1800" dirty="0" smtClean="0"/>
              <a:t> punt 2.</a:t>
            </a:r>
          </a:p>
          <a:p>
            <a:pPr marL="457200" indent="-457200" eaLnBrk="1" fontAlgn="t" hangingPunct="1"/>
            <a:r>
              <a:rPr lang="en-US" sz="1800" b="1" dirty="0" smtClean="0"/>
              <a:t>Feb. 2016</a:t>
            </a:r>
            <a:r>
              <a:rPr lang="en-US" sz="1800" dirty="0" smtClean="0"/>
              <a:t>: </a:t>
            </a:r>
            <a:r>
              <a:rPr lang="en-US" sz="1800" dirty="0" err="1" smtClean="0"/>
              <a:t>Dit</a:t>
            </a:r>
            <a:r>
              <a:rPr lang="en-US" sz="1800" dirty="0" smtClean="0"/>
              <a:t> is </a:t>
            </a:r>
            <a:r>
              <a:rPr lang="en-US" sz="1800" dirty="0" err="1" smtClean="0"/>
              <a:t>iets</a:t>
            </a:r>
            <a:r>
              <a:rPr lang="en-US" sz="1800" dirty="0" smtClean="0"/>
              <a:t> </a:t>
            </a:r>
            <a:r>
              <a:rPr lang="en-US" sz="1800" dirty="0" err="1" smtClean="0"/>
              <a:t>voor</a:t>
            </a:r>
            <a:r>
              <a:rPr lang="en-US" sz="1800" dirty="0" smtClean="0"/>
              <a:t> de </a:t>
            </a:r>
            <a:r>
              <a:rPr lang="en-US" sz="1800" dirty="0" err="1" smtClean="0"/>
              <a:t>verkenningscommissie</a:t>
            </a:r>
            <a:endParaRPr lang="nl-NL" sz="1800" dirty="0" smtClean="0"/>
          </a:p>
          <a:p>
            <a:pPr eaLnBrk="1" fontAlgn="t" hangingPunct="1"/>
            <a:endParaRPr lang="nl-NL" b="1" dirty="0" smtClean="0"/>
          </a:p>
          <a:p>
            <a:pPr eaLnBrk="1" fontAlgn="t" hangingPunct="1"/>
            <a:r>
              <a:rPr lang="nl-NL" b="1" dirty="0" smtClean="0"/>
              <a:t> </a:t>
            </a:r>
          </a:p>
          <a:p>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7</a:t>
            </a:r>
            <a:r>
              <a:rPr lang="nl-NL" sz="3600" dirty="0" smtClean="0">
                <a:ea typeface="Calibri" panose="020F0502020204030204" pitchFamily="34" charset="0"/>
                <a:cs typeface="Times New Roman" panose="02020603050405020304" pitchFamily="18" charset="0"/>
              </a:rPr>
              <a:t>.</a:t>
            </a:r>
            <a:r>
              <a:rPr lang="nl-NL" sz="3600" dirty="0" smtClean="0">
                <a:ea typeface="Calibri" panose="020F0502020204030204" pitchFamily="34" charset="0"/>
                <a:cs typeface="Times New Roman" panose="02020603050405020304" pitchFamily="18" charset="0"/>
              </a:rPr>
              <a:t>	</a:t>
            </a:r>
            <a:r>
              <a:rPr lang="nl-NL" sz="3600" dirty="0" smtClean="0"/>
              <a:t>Financiën 2/3</a:t>
            </a:r>
            <a:br>
              <a:rPr lang="nl-NL" sz="3600" dirty="0" smtClean="0"/>
            </a:br>
            <a:endParaRPr lang="nl-NL" sz="3600" dirty="0"/>
          </a:p>
        </p:txBody>
      </p:sp>
      <p:sp>
        <p:nvSpPr>
          <p:cNvPr id="3" name="Tijdelijke aanduiding voor inhoud 2"/>
          <p:cNvSpPr>
            <a:spLocks noGrp="1"/>
          </p:cNvSpPr>
          <p:nvPr>
            <p:ph idx="1"/>
          </p:nvPr>
        </p:nvSpPr>
        <p:spPr/>
        <p:txBody>
          <a:bodyPr/>
          <a:lstStyle/>
          <a:p>
            <a:pPr marL="457200" indent="-457200" eaLnBrk="1" fontAlgn="t" hangingPunct="1"/>
            <a:r>
              <a:rPr lang="nl-NL" sz="1800" b="1" u="sng" dirty="0" smtClean="0"/>
              <a:t>Actiepunten n.a.v. aanbeveling (vervolg):</a:t>
            </a:r>
          </a:p>
          <a:p>
            <a:pPr marL="457200" indent="-457200" eaLnBrk="1" fontAlgn="t" hangingPunct="1"/>
            <a:endParaRPr lang="nl-NL" sz="1800" b="1" u="sng" dirty="0" smtClean="0"/>
          </a:p>
          <a:p>
            <a:pPr marL="457200" indent="-457200" eaLnBrk="1" fontAlgn="t" hangingPunct="1">
              <a:buFont typeface="+mj-lt"/>
              <a:buAutoNum type="arabicPeriod" startAt="4"/>
            </a:pPr>
            <a:r>
              <a:rPr lang="nl-NL" sz="1800" dirty="0" smtClean="0"/>
              <a:t>Verkoop van beide  pastorieën.</a:t>
            </a:r>
          </a:p>
          <a:p>
            <a:pPr marL="457200" indent="-457200" eaLnBrk="1" fontAlgn="t" hangingPunct="1"/>
            <a:r>
              <a:rPr lang="en-US" sz="1800" b="1" dirty="0" smtClean="0"/>
              <a:t>AK</a:t>
            </a:r>
            <a:r>
              <a:rPr lang="en-US" sz="1800" dirty="0" smtClean="0"/>
              <a:t>: </a:t>
            </a:r>
            <a:r>
              <a:rPr lang="en-US" sz="1800" dirty="0" err="1" smtClean="0"/>
              <a:t>Dit</a:t>
            </a:r>
            <a:r>
              <a:rPr lang="en-US" sz="1800" dirty="0" smtClean="0"/>
              <a:t> is </a:t>
            </a:r>
            <a:r>
              <a:rPr lang="en-US" sz="1800" dirty="0" err="1" smtClean="0"/>
              <a:t>geen</a:t>
            </a:r>
            <a:r>
              <a:rPr lang="en-US" sz="1800" dirty="0" smtClean="0"/>
              <a:t> </a:t>
            </a:r>
            <a:r>
              <a:rPr lang="en-US" sz="1800" dirty="0" err="1" smtClean="0"/>
              <a:t>doel</a:t>
            </a:r>
            <a:r>
              <a:rPr lang="en-US" sz="1800" dirty="0" smtClean="0"/>
              <a:t> op </a:t>
            </a:r>
            <a:r>
              <a:rPr lang="en-US" sz="1800" dirty="0" err="1" smtClean="0"/>
              <a:t>zich</a:t>
            </a:r>
            <a:r>
              <a:rPr lang="en-US" sz="1800" dirty="0" smtClean="0"/>
              <a:t> </a:t>
            </a:r>
            <a:r>
              <a:rPr lang="en-US" sz="1800" dirty="0" err="1" smtClean="0"/>
              <a:t>maar</a:t>
            </a:r>
            <a:r>
              <a:rPr lang="en-US" sz="1800" dirty="0" smtClean="0"/>
              <a:t> </a:t>
            </a:r>
            <a:r>
              <a:rPr lang="en-US" sz="1800" dirty="0" err="1" smtClean="0"/>
              <a:t>kan</a:t>
            </a:r>
            <a:r>
              <a:rPr lang="en-US" sz="1800" dirty="0" smtClean="0"/>
              <a:t> </a:t>
            </a:r>
            <a:r>
              <a:rPr lang="en-US" sz="1800" dirty="0" err="1" smtClean="0"/>
              <a:t>een</a:t>
            </a:r>
            <a:r>
              <a:rPr lang="en-US" sz="1800" dirty="0" smtClean="0"/>
              <a:t> </a:t>
            </a:r>
            <a:r>
              <a:rPr lang="en-US" sz="1800" dirty="0" err="1" smtClean="0"/>
              <a:t>resultaat</a:t>
            </a:r>
            <a:r>
              <a:rPr lang="en-US" sz="1800" dirty="0" smtClean="0"/>
              <a:t> </a:t>
            </a:r>
            <a:r>
              <a:rPr lang="en-US" sz="1800" dirty="0" err="1" smtClean="0"/>
              <a:t>zijn</a:t>
            </a:r>
            <a:r>
              <a:rPr lang="en-US" sz="1800" dirty="0" smtClean="0"/>
              <a:t> van de </a:t>
            </a:r>
            <a:r>
              <a:rPr lang="en-US" sz="1800" dirty="0" err="1" smtClean="0"/>
              <a:t>invulling</a:t>
            </a:r>
            <a:r>
              <a:rPr lang="en-US" sz="1800" dirty="0" smtClean="0"/>
              <a:t> van de </a:t>
            </a:r>
            <a:r>
              <a:rPr lang="en-US" sz="1800" dirty="0" err="1" smtClean="0"/>
              <a:t>vacature</a:t>
            </a:r>
            <a:r>
              <a:rPr lang="en-US" sz="1800" dirty="0" smtClean="0"/>
              <a:t> die in </a:t>
            </a:r>
            <a:r>
              <a:rPr lang="en-US" sz="1800" dirty="0" err="1" smtClean="0"/>
              <a:t>april</a:t>
            </a:r>
            <a:r>
              <a:rPr lang="en-US" sz="1800" dirty="0" smtClean="0"/>
              <a:t> 2017 </a:t>
            </a:r>
            <a:r>
              <a:rPr lang="en-US" sz="1800" dirty="0" err="1" smtClean="0"/>
              <a:t>ontstaat</a:t>
            </a:r>
            <a:r>
              <a:rPr lang="en-US" sz="1800" dirty="0" smtClean="0"/>
              <a:t>. We </a:t>
            </a:r>
            <a:r>
              <a:rPr lang="en-US" sz="1800" dirty="0" err="1" smtClean="0"/>
              <a:t>gaan</a:t>
            </a:r>
            <a:r>
              <a:rPr lang="en-US" sz="1800" dirty="0" smtClean="0"/>
              <a:t> </a:t>
            </a:r>
            <a:r>
              <a:rPr lang="en-US" sz="1800" dirty="0" err="1" smtClean="0"/>
              <a:t>niet</a:t>
            </a:r>
            <a:r>
              <a:rPr lang="en-US" sz="1800" dirty="0" smtClean="0"/>
              <a:t> </a:t>
            </a:r>
            <a:r>
              <a:rPr lang="en-US" sz="1800" dirty="0" err="1" smtClean="0"/>
              <a:t>beide</a:t>
            </a:r>
            <a:r>
              <a:rPr lang="en-US" sz="1800" dirty="0" smtClean="0"/>
              <a:t> </a:t>
            </a:r>
            <a:r>
              <a:rPr lang="en-US" sz="1800" dirty="0" err="1" smtClean="0"/>
              <a:t>pastorieën</a:t>
            </a:r>
            <a:r>
              <a:rPr lang="en-US" sz="1800" dirty="0" smtClean="0"/>
              <a:t> </a:t>
            </a:r>
            <a:r>
              <a:rPr lang="en-US" sz="1800" dirty="0" err="1" smtClean="0"/>
              <a:t>verkopen</a:t>
            </a:r>
            <a:r>
              <a:rPr lang="en-US" sz="1800" dirty="0" smtClean="0"/>
              <a:t>.</a:t>
            </a:r>
            <a:endParaRPr lang="nl-NL" sz="1800" dirty="0" smtClean="0"/>
          </a:p>
          <a:p>
            <a:pPr marL="457200" indent="-457200" eaLnBrk="1" fontAlgn="t" hangingPunct="1">
              <a:buFont typeface="+mj-lt"/>
              <a:buAutoNum type="arabicPeriod" startAt="5"/>
            </a:pPr>
            <a:r>
              <a:rPr lang="nl-NL" sz="1800" dirty="0" smtClean="0"/>
              <a:t>Samenwerking zoeken met omliggende gemeenten ( denk aan ondersteunende diensten zoals inkoop, financiële administratie, inzet  </a:t>
            </a:r>
            <a:r>
              <a:rPr lang="nl-NL" sz="1800" dirty="0" err="1" smtClean="0"/>
              <a:t>jongeren-pastoraal</a:t>
            </a:r>
            <a:r>
              <a:rPr lang="nl-NL" sz="1800" dirty="0" smtClean="0"/>
              <a:t>- en  kerkelijk werkers.)</a:t>
            </a:r>
          </a:p>
          <a:p>
            <a:pPr marL="457200" indent="-457200" eaLnBrk="1" fontAlgn="t" hangingPunct="1"/>
            <a:r>
              <a:rPr lang="en-US" sz="1800" b="1" dirty="0" smtClean="0"/>
              <a:t>AK</a:t>
            </a:r>
            <a:r>
              <a:rPr lang="en-US" sz="1800" dirty="0" smtClean="0"/>
              <a:t>: </a:t>
            </a:r>
            <a:r>
              <a:rPr lang="en-US" sz="1800" dirty="0" err="1" smtClean="0"/>
              <a:t>Dit</a:t>
            </a:r>
            <a:r>
              <a:rPr lang="en-US" sz="1800" dirty="0" smtClean="0"/>
              <a:t> </a:t>
            </a:r>
            <a:r>
              <a:rPr lang="en-US" sz="1800" dirty="0" err="1" smtClean="0"/>
              <a:t>loopt</a:t>
            </a:r>
            <a:r>
              <a:rPr lang="en-US" sz="1800" dirty="0" smtClean="0"/>
              <a:t> al </a:t>
            </a:r>
            <a:r>
              <a:rPr lang="en-US" sz="1800" dirty="0" err="1" smtClean="0"/>
              <a:t>enigszins</a:t>
            </a:r>
            <a:r>
              <a:rPr lang="en-US" sz="1800" dirty="0" smtClean="0"/>
              <a:t>. We </a:t>
            </a:r>
            <a:r>
              <a:rPr lang="en-US" sz="1800" dirty="0" err="1" smtClean="0"/>
              <a:t>zullen</a:t>
            </a:r>
            <a:r>
              <a:rPr lang="en-US" sz="1800" dirty="0" smtClean="0"/>
              <a:t> </a:t>
            </a:r>
            <a:r>
              <a:rPr lang="en-US" sz="1800" dirty="0" err="1" smtClean="0"/>
              <a:t>ons</a:t>
            </a:r>
            <a:r>
              <a:rPr lang="en-US" sz="1800" dirty="0" smtClean="0"/>
              <a:t> </a:t>
            </a:r>
            <a:r>
              <a:rPr lang="en-US" sz="1800" dirty="0" err="1" smtClean="0"/>
              <a:t>dienstbaar</a:t>
            </a:r>
            <a:r>
              <a:rPr lang="en-US" sz="1800" dirty="0" smtClean="0"/>
              <a:t> </a:t>
            </a:r>
            <a:r>
              <a:rPr lang="en-US" sz="1800" dirty="0" err="1" smtClean="0"/>
              <a:t>blijven</a:t>
            </a:r>
            <a:r>
              <a:rPr lang="en-US" sz="1800" dirty="0" smtClean="0"/>
              <a:t> </a:t>
            </a:r>
            <a:r>
              <a:rPr lang="en-US" sz="1800" dirty="0" err="1" smtClean="0"/>
              <a:t>opstellen</a:t>
            </a:r>
            <a:r>
              <a:rPr lang="en-US" sz="1800" dirty="0" smtClean="0"/>
              <a:t>.</a:t>
            </a:r>
            <a:endParaRPr lang="nl-NL" sz="1800" dirty="0" smtClean="0"/>
          </a:p>
          <a:p>
            <a:pPr marL="457200" indent="-457200" eaLnBrk="1" fontAlgn="t" hangingPunct="1">
              <a:buFont typeface="+mj-lt"/>
              <a:buAutoNum type="arabicPeriod" startAt="3"/>
            </a:pPr>
            <a:endParaRPr lang="nl-NL" sz="1800" dirty="0" smtClean="0"/>
          </a:p>
          <a:p>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err="1" smtClean="0"/>
              <a:t>Versies</a:t>
            </a:r>
            <a:endParaRPr lang="nl-NL" dirty="0"/>
          </a:p>
        </p:txBody>
      </p:sp>
      <p:sp>
        <p:nvSpPr>
          <p:cNvPr id="3" name="Tijdelijke aanduiding voor inhoud 2"/>
          <p:cNvSpPr>
            <a:spLocks noGrp="1"/>
          </p:cNvSpPr>
          <p:nvPr>
            <p:ph idx="1"/>
          </p:nvPr>
        </p:nvSpPr>
        <p:spPr/>
        <p:txBody>
          <a:bodyPr/>
          <a:lstStyle/>
          <a:p>
            <a:r>
              <a:rPr lang="en-US" sz="2400" dirty="0" smtClean="0"/>
              <a:t>1.0 </a:t>
            </a:r>
            <a:r>
              <a:rPr lang="en-US" sz="2400" dirty="0" err="1" smtClean="0"/>
              <a:t>Verslag</a:t>
            </a:r>
            <a:r>
              <a:rPr lang="en-US" sz="2400" dirty="0" smtClean="0"/>
              <a:t> van de </a:t>
            </a:r>
            <a:r>
              <a:rPr lang="en-US" sz="2400" dirty="0" err="1" smtClean="0"/>
              <a:t>commissie</a:t>
            </a:r>
            <a:r>
              <a:rPr lang="en-US" sz="2400" dirty="0" smtClean="0"/>
              <a:t> </a:t>
            </a:r>
            <a:r>
              <a:rPr lang="en-US" sz="2400" dirty="0" err="1" smtClean="0"/>
              <a:t>Toekomst</a:t>
            </a:r>
            <a:r>
              <a:rPr lang="en-US" sz="2400" dirty="0" smtClean="0"/>
              <a:t>. (</a:t>
            </a:r>
            <a:r>
              <a:rPr lang="en-US" sz="2400" dirty="0" err="1" smtClean="0"/>
              <a:t>Gepresenteerd</a:t>
            </a:r>
            <a:r>
              <a:rPr lang="en-US" sz="2400" dirty="0" smtClean="0"/>
              <a:t> op de </a:t>
            </a:r>
            <a:r>
              <a:rPr lang="en-US" sz="2400" dirty="0" err="1" smtClean="0"/>
              <a:t>gemeenteavond</a:t>
            </a:r>
            <a:r>
              <a:rPr lang="en-US" sz="2400" dirty="0" smtClean="0"/>
              <a:t> van 29 </a:t>
            </a:r>
            <a:r>
              <a:rPr lang="en-US" sz="2400" dirty="0" err="1" smtClean="0"/>
              <a:t>juni</a:t>
            </a:r>
            <a:r>
              <a:rPr lang="en-US" sz="2400" dirty="0" smtClean="0"/>
              <a:t> 2015)</a:t>
            </a:r>
          </a:p>
          <a:p>
            <a:r>
              <a:rPr lang="en-US" sz="2400" dirty="0" smtClean="0"/>
              <a:t>2.0 De </a:t>
            </a:r>
            <a:r>
              <a:rPr lang="en-US" sz="2400" dirty="0" err="1" smtClean="0"/>
              <a:t>aanbevelingen</a:t>
            </a:r>
            <a:r>
              <a:rPr lang="en-US" sz="2400" dirty="0" smtClean="0"/>
              <a:t> van de </a:t>
            </a:r>
            <a:r>
              <a:rPr lang="en-US" sz="2400" dirty="0" err="1" smtClean="0"/>
              <a:t>commissie</a:t>
            </a:r>
            <a:r>
              <a:rPr lang="en-US" sz="2400" dirty="0" smtClean="0"/>
              <a:t> </a:t>
            </a:r>
            <a:r>
              <a:rPr lang="en-US" sz="2400" dirty="0" err="1" smtClean="0"/>
              <a:t>Toekomst</a:t>
            </a:r>
            <a:r>
              <a:rPr lang="en-US" sz="2400" dirty="0" smtClean="0"/>
              <a:t> met </a:t>
            </a:r>
            <a:r>
              <a:rPr lang="en-US" sz="2400" dirty="0" err="1" smtClean="0"/>
              <a:t>daarbij</a:t>
            </a:r>
            <a:r>
              <a:rPr lang="en-US" sz="2400" dirty="0" smtClean="0"/>
              <a:t> de </a:t>
            </a:r>
            <a:r>
              <a:rPr lang="en-US" sz="2400" dirty="0" err="1" smtClean="0"/>
              <a:t>voorstellen</a:t>
            </a:r>
            <a:r>
              <a:rPr lang="en-US" sz="2400" dirty="0" smtClean="0"/>
              <a:t> van de </a:t>
            </a:r>
            <a:r>
              <a:rPr lang="en-US" sz="2400" dirty="0" err="1" smtClean="0"/>
              <a:t>Algemene</a:t>
            </a:r>
            <a:r>
              <a:rPr lang="en-US" sz="2400" dirty="0" smtClean="0"/>
              <a:t> </a:t>
            </a:r>
            <a:r>
              <a:rPr lang="en-US" sz="2400" dirty="0" err="1" smtClean="0"/>
              <a:t>Kerkenraad</a:t>
            </a:r>
            <a:r>
              <a:rPr lang="en-US" sz="2400" dirty="0" smtClean="0"/>
              <a:t>. (</a:t>
            </a:r>
            <a:r>
              <a:rPr lang="en-US" sz="2400" dirty="0" err="1" smtClean="0"/>
              <a:t>Gepresenteerd</a:t>
            </a:r>
            <a:r>
              <a:rPr lang="en-US" sz="2400" dirty="0" smtClean="0"/>
              <a:t> op de </a:t>
            </a:r>
            <a:r>
              <a:rPr lang="en-US" sz="2400" dirty="0" err="1" smtClean="0"/>
              <a:t>gemeenteavond</a:t>
            </a:r>
            <a:r>
              <a:rPr lang="en-US" sz="2400" dirty="0" smtClean="0"/>
              <a:t> van 20 </a:t>
            </a:r>
            <a:r>
              <a:rPr lang="en-US" sz="2400" dirty="0" err="1" smtClean="0"/>
              <a:t>okt</a:t>
            </a:r>
            <a:r>
              <a:rPr lang="en-US" sz="2400" dirty="0" smtClean="0"/>
              <a:t>. 2015)</a:t>
            </a:r>
          </a:p>
          <a:p>
            <a:r>
              <a:rPr lang="en-US" sz="2400" dirty="0" smtClean="0"/>
              <a:t>2.1 De </a:t>
            </a:r>
            <a:r>
              <a:rPr lang="en-US" sz="2400" dirty="0" err="1" smtClean="0"/>
              <a:t>voorstellen</a:t>
            </a:r>
            <a:r>
              <a:rPr lang="en-US" sz="2400" dirty="0" smtClean="0"/>
              <a:t> van de </a:t>
            </a:r>
            <a:r>
              <a:rPr lang="en-US" sz="2400" dirty="0" err="1" smtClean="0"/>
              <a:t>Algemene</a:t>
            </a:r>
            <a:r>
              <a:rPr lang="en-US" sz="2400" dirty="0" smtClean="0"/>
              <a:t> </a:t>
            </a:r>
            <a:r>
              <a:rPr lang="en-US" sz="2400" dirty="0" err="1" smtClean="0"/>
              <a:t>Kerkenraad</a:t>
            </a:r>
            <a:r>
              <a:rPr lang="en-US" sz="2400" dirty="0" smtClean="0"/>
              <a:t> met </a:t>
            </a:r>
            <a:r>
              <a:rPr lang="en-US" sz="2400" dirty="0" err="1" smtClean="0"/>
              <a:t>daarbij</a:t>
            </a:r>
            <a:r>
              <a:rPr lang="en-US" sz="2400" dirty="0" smtClean="0"/>
              <a:t>, </a:t>
            </a:r>
            <a:r>
              <a:rPr lang="en-US" sz="2400" dirty="0" err="1" smtClean="0"/>
              <a:t>waar</a:t>
            </a:r>
            <a:r>
              <a:rPr lang="en-US" sz="2400" dirty="0" smtClean="0"/>
              <a:t> van </a:t>
            </a:r>
            <a:r>
              <a:rPr lang="en-US" sz="2400" dirty="0" err="1" smtClean="0"/>
              <a:t>toepassing</a:t>
            </a:r>
            <a:r>
              <a:rPr lang="en-US" sz="2400" dirty="0" smtClean="0"/>
              <a:t>, </a:t>
            </a:r>
            <a:r>
              <a:rPr lang="en-US" sz="2400" dirty="0" err="1" smtClean="0"/>
              <a:t>ons</a:t>
            </a:r>
            <a:r>
              <a:rPr lang="en-US" sz="2400" dirty="0" smtClean="0"/>
              <a:t> </a:t>
            </a:r>
            <a:r>
              <a:rPr lang="en-US" sz="2400" dirty="0" err="1" smtClean="0"/>
              <a:t>voortschrijdend</a:t>
            </a:r>
            <a:r>
              <a:rPr lang="en-US" sz="2400" dirty="0" smtClean="0"/>
              <a:t> </a:t>
            </a:r>
            <a:r>
              <a:rPr lang="en-US" sz="2400" dirty="0" err="1" smtClean="0"/>
              <a:t>inzicht</a:t>
            </a:r>
            <a:r>
              <a:rPr lang="en-US" sz="2400" dirty="0" smtClean="0"/>
              <a:t> </a:t>
            </a:r>
            <a:r>
              <a:rPr lang="en-US" sz="1200" dirty="0" smtClean="0"/>
              <a:t>(</a:t>
            </a:r>
            <a:r>
              <a:rPr lang="en-US" sz="1200" dirty="0" err="1" smtClean="0"/>
              <a:t>hier</a:t>
            </a:r>
            <a:r>
              <a:rPr lang="en-US" sz="1200" dirty="0" smtClean="0"/>
              <a:t> en </a:t>
            </a:r>
            <a:r>
              <a:rPr lang="en-US" sz="1200" dirty="0" err="1" smtClean="0"/>
              <a:t>daar</a:t>
            </a:r>
            <a:r>
              <a:rPr lang="en-US" sz="1200" dirty="0" smtClean="0"/>
              <a:t> </a:t>
            </a:r>
            <a:r>
              <a:rPr lang="en-US" sz="1200" dirty="0" err="1" smtClean="0"/>
              <a:t>nog</a:t>
            </a:r>
            <a:r>
              <a:rPr lang="en-US" sz="1200" dirty="0" smtClean="0"/>
              <a:t> met de </a:t>
            </a:r>
            <a:r>
              <a:rPr lang="en-US" sz="1200" dirty="0" err="1" smtClean="0"/>
              <a:t>oorspronkelijke</a:t>
            </a:r>
            <a:r>
              <a:rPr lang="en-US" sz="1200" dirty="0" smtClean="0"/>
              <a:t> </a:t>
            </a:r>
            <a:r>
              <a:rPr lang="en-US" sz="1200" dirty="0" err="1" smtClean="0"/>
              <a:t>aanbeveling</a:t>
            </a:r>
            <a:r>
              <a:rPr lang="en-US" sz="1200" dirty="0" smtClean="0"/>
              <a:t> van de </a:t>
            </a:r>
            <a:r>
              <a:rPr lang="en-US" sz="1200" dirty="0" err="1" smtClean="0"/>
              <a:t>commissie</a:t>
            </a:r>
            <a:r>
              <a:rPr lang="en-US" sz="1200" dirty="0" smtClean="0"/>
              <a:t> </a:t>
            </a:r>
            <a:r>
              <a:rPr lang="en-US" sz="1200" dirty="0" err="1" smtClean="0"/>
              <a:t>Toekomst</a:t>
            </a:r>
            <a:r>
              <a:rPr lang="en-US" sz="1200" dirty="0" smtClean="0"/>
              <a:t>)</a:t>
            </a:r>
            <a:endParaRPr lang="nl-N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7</a:t>
            </a:r>
            <a:r>
              <a:rPr lang="nl-NL" sz="3600" dirty="0" smtClean="0">
                <a:ea typeface="Calibri" panose="020F0502020204030204" pitchFamily="34" charset="0"/>
                <a:cs typeface="Times New Roman" panose="02020603050405020304" pitchFamily="18" charset="0"/>
              </a:rPr>
              <a:t>.</a:t>
            </a:r>
            <a:r>
              <a:rPr lang="nl-NL" sz="3600" dirty="0" smtClean="0">
                <a:ea typeface="Calibri" panose="020F0502020204030204" pitchFamily="34" charset="0"/>
                <a:cs typeface="Times New Roman" panose="02020603050405020304" pitchFamily="18" charset="0"/>
              </a:rPr>
              <a:t>	</a:t>
            </a:r>
            <a:r>
              <a:rPr lang="nl-NL" sz="3600" dirty="0" smtClean="0"/>
              <a:t>Financiën 3/3</a:t>
            </a:r>
            <a:br>
              <a:rPr lang="nl-NL" sz="3600" dirty="0" smtClean="0"/>
            </a:br>
            <a:endParaRPr lang="nl-NL" sz="3600" dirty="0"/>
          </a:p>
        </p:txBody>
      </p:sp>
      <p:sp>
        <p:nvSpPr>
          <p:cNvPr id="3" name="Tijdelijke aanduiding voor inhoud 2"/>
          <p:cNvSpPr>
            <a:spLocks noGrp="1"/>
          </p:cNvSpPr>
          <p:nvPr>
            <p:ph idx="1"/>
          </p:nvPr>
        </p:nvSpPr>
        <p:spPr>
          <a:xfrm>
            <a:off x="533400" y="1988840"/>
            <a:ext cx="7772400" cy="3802360"/>
          </a:xfrm>
        </p:spPr>
        <p:txBody>
          <a:bodyPr/>
          <a:lstStyle/>
          <a:p>
            <a:pPr marL="457200" indent="-457200" eaLnBrk="1" fontAlgn="t" hangingPunct="1"/>
            <a:r>
              <a:rPr lang="nl-NL" sz="1800" b="1" u="sng" dirty="0" smtClean="0"/>
              <a:t>Actiepunten n.a.v. aanbeveling (vervolg):</a:t>
            </a:r>
            <a:endParaRPr lang="nl-NL" sz="1800" dirty="0" smtClean="0"/>
          </a:p>
          <a:p>
            <a:pPr lvl="0">
              <a:lnSpc>
                <a:spcPct val="115000"/>
              </a:lnSpc>
              <a:spcAft>
                <a:spcPts val="0"/>
              </a:spcAft>
              <a:buFont typeface="+mj-lt"/>
              <a:buAutoNum type="arabicPeriod" startAt="6"/>
            </a:pPr>
            <a:r>
              <a:rPr lang="nl-NL" sz="1600" dirty="0" smtClean="0"/>
              <a:t>Uitgaande van 2 </a:t>
            </a:r>
            <a:r>
              <a:rPr lang="nl-NL" sz="1600" dirty="0" err="1" smtClean="0"/>
              <a:t>fte’s</a:t>
            </a:r>
            <a:r>
              <a:rPr lang="nl-NL" sz="1600" dirty="0" smtClean="0"/>
              <a:t> zoeken naar de meest geschikte invulling voor één predikantsplaats.   (</a:t>
            </a:r>
            <a:r>
              <a:rPr lang="nl-NL" sz="1600" dirty="0" err="1" smtClean="0"/>
              <a:t>fte</a:t>
            </a:r>
            <a:r>
              <a:rPr lang="nl-NL" sz="1600" dirty="0" smtClean="0"/>
              <a:t> = full time employee)</a:t>
            </a:r>
            <a:br>
              <a:rPr lang="nl-NL" sz="1600" dirty="0" smtClean="0"/>
            </a:br>
            <a:r>
              <a:rPr lang="nl-NL" sz="1600" dirty="0" smtClean="0"/>
              <a:t>De  predikant past in het profiel om de gemeente op te bouwen, ondersteund door jeugdwerker, ouderenwerker en/of pastoraal werker( part time functies)</a:t>
            </a:r>
          </a:p>
          <a:p>
            <a:pPr lvl="0">
              <a:lnSpc>
                <a:spcPct val="115000"/>
              </a:lnSpc>
              <a:spcAft>
                <a:spcPts val="0"/>
              </a:spcAft>
            </a:pPr>
            <a:r>
              <a:rPr lang="en-US" sz="1600" b="1" dirty="0" smtClean="0"/>
              <a:t>AK</a:t>
            </a:r>
            <a:r>
              <a:rPr lang="en-US" sz="1600" dirty="0" smtClean="0"/>
              <a:t>: Op 1 </a:t>
            </a:r>
            <a:r>
              <a:rPr lang="en-US" sz="1600" dirty="0" err="1" smtClean="0"/>
              <a:t>nov</a:t>
            </a:r>
            <a:r>
              <a:rPr lang="en-US" sz="1600" dirty="0" smtClean="0"/>
              <a:t>. 2016 </a:t>
            </a:r>
            <a:r>
              <a:rPr lang="en-US" sz="1600" dirty="0" err="1" smtClean="0"/>
              <a:t>loopt</a:t>
            </a:r>
            <a:r>
              <a:rPr lang="en-US" sz="1600" dirty="0" smtClean="0"/>
              <a:t> het </a:t>
            </a:r>
            <a:r>
              <a:rPr lang="en-US" sz="1600" dirty="0" err="1" smtClean="0"/>
              <a:t>jaarcontract</a:t>
            </a:r>
            <a:r>
              <a:rPr lang="en-US" sz="1600" dirty="0" smtClean="0"/>
              <a:t> met </a:t>
            </a:r>
            <a:r>
              <a:rPr lang="en-US" sz="1600" dirty="0" err="1" smtClean="0"/>
              <a:t>mevr</a:t>
            </a:r>
            <a:r>
              <a:rPr lang="en-US" sz="1600" dirty="0" smtClean="0"/>
              <a:t>. </a:t>
            </a:r>
            <a:r>
              <a:rPr lang="en-US" sz="1600" dirty="0" err="1" smtClean="0"/>
              <a:t>Slabbekoorn</a:t>
            </a:r>
            <a:r>
              <a:rPr lang="en-US" sz="1600" dirty="0" smtClean="0"/>
              <a:t> </a:t>
            </a:r>
            <a:r>
              <a:rPr lang="en-US" sz="1600" dirty="0" err="1" smtClean="0"/>
              <a:t>af</a:t>
            </a:r>
            <a:r>
              <a:rPr lang="en-US" sz="1600" dirty="0" smtClean="0"/>
              <a:t>. Op 1 </a:t>
            </a:r>
            <a:r>
              <a:rPr lang="en-US" sz="1600" dirty="0" err="1" smtClean="0"/>
              <a:t>april</a:t>
            </a:r>
            <a:r>
              <a:rPr lang="en-US" sz="1600" dirty="0" smtClean="0"/>
              <a:t> 2017 </a:t>
            </a:r>
            <a:r>
              <a:rPr lang="en-US" sz="1600" dirty="0" err="1" smtClean="0"/>
              <a:t>gaat</a:t>
            </a:r>
            <a:r>
              <a:rPr lang="en-US" sz="1600" dirty="0" smtClean="0"/>
              <a:t> Ds. Becker met </a:t>
            </a:r>
            <a:r>
              <a:rPr lang="en-US" sz="1600" dirty="0" err="1" smtClean="0"/>
              <a:t>emeritaat</a:t>
            </a:r>
            <a:r>
              <a:rPr lang="en-US" sz="1600" dirty="0" smtClean="0"/>
              <a:t> en op 25 </a:t>
            </a:r>
            <a:r>
              <a:rPr lang="en-US" sz="1600" dirty="0" err="1" smtClean="0"/>
              <a:t>juni</a:t>
            </a:r>
            <a:r>
              <a:rPr lang="en-US" sz="1600" dirty="0" smtClean="0"/>
              <a:t> 2018 </a:t>
            </a:r>
            <a:r>
              <a:rPr lang="en-US" sz="1600" dirty="0" err="1" smtClean="0"/>
              <a:t>gaat</a:t>
            </a:r>
            <a:r>
              <a:rPr lang="en-US" sz="1600" dirty="0" smtClean="0"/>
              <a:t> </a:t>
            </a:r>
            <a:r>
              <a:rPr lang="en-US" sz="1600" dirty="0" err="1" smtClean="0"/>
              <a:t>mevr</a:t>
            </a:r>
            <a:r>
              <a:rPr lang="en-US" sz="1600" dirty="0" smtClean="0"/>
              <a:t>. </a:t>
            </a:r>
            <a:r>
              <a:rPr lang="en-US" sz="1600" dirty="0" err="1" smtClean="0"/>
              <a:t>Rijke</a:t>
            </a:r>
            <a:r>
              <a:rPr lang="en-US" sz="1600" dirty="0" smtClean="0"/>
              <a:t> met </a:t>
            </a:r>
            <a:r>
              <a:rPr lang="en-US" sz="1600" dirty="0" err="1" smtClean="0"/>
              <a:t>pensioen</a:t>
            </a:r>
            <a:r>
              <a:rPr lang="en-US" sz="1600" dirty="0" smtClean="0"/>
              <a:t>. </a:t>
            </a:r>
            <a:r>
              <a:rPr lang="en-US" sz="1600" dirty="0" err="1" smtClean="0"/>
              <a:t>Dit</a:t>
            </a:r>
            <a:r>
              <a:rPr lang="en-US" sz="1600" dirty="0" smtClean="0"/>
              <a:t> </a:t>
            </a:r>
            <a:r>
              <a:rPr lang="en-US" sz="1600" dirty="0" err="1" smtClean="0"/>
              <a:t>houdt</a:t>
            </a:r>
            <a:r>
              <a:rPr lang="en-US" sz="1600" dirty="0" smtClean="0"/>
              <a:t> in </a:t>
            </a:r>
            <a:r>
              <a:rPr lang="en-US" sz="1600" dirty="0" err="1" smtClean="0"/>
              <a:t>dat</a:t>
            </a:r>
            <a:r>
              <a:rPr lang="en-US" sz="1600" dirty="0" smtClean="0"/>
              <a:t> </a:t>
            </a:r>
            <a:r>
              <a:rPr lang="en-US" sz="1600" dirty="0" err="1" smtClean="0"/>
              <a:t>er</a:t>
            </a:r>
            <a:r>
              <a:rPr lang="en-US" sz="1600" dirty="0" smtClean="0"/>
              <a:t> </a:t>
            </a:r>
            <a:r>
              <a:rPr lang="en-US" sz="1600" dirty="0" err="1" smtClean="0"/>
              <a:t>ruim</a:t>
            </a:r>
            <a:r>
              <a:rPr lang="en-US" sz="1600" dirty="0" smtClean="0"/>
              <a:t> </a:t>
            </a:r>
            <a:r>
              <a:rPr lang="en-US" sz="1600" dirty="0" err="1" smtClean="0"/>
              <a:t>vóór</a:t>
            </a:r>
            <a:r>
              <a:rPr lang="en-US" sz="1600" dirty="0" smtClean="0"/>
              <a:t> 1 </a:t>
            </a:r>
            <a:r>
              <a:rPr lang="en-US" sz="1600" dirty="0" err="1" smtClean="0"/>
              <a:t>nov</a:t>
            </a:r>
            <a:r>
              <a:rPr lang="en-US" sz="1600" dirty="0" smtClean="0"/>
              <a:t>. 2016 </a:t>
            </a:r>
            <a:r>
              <a:rPr lang="en-US" sz="1600" dirty="0" err="1" smtClean="0"/>
              <a:t>een</a:t>
            </a:r>
            <a:r>
              <a:rPr lang="en-US" sz="1600" dirty="0" smtClean="0"/>
              <a:t> plan </a:t>
            </a:r>
            <a:r>
              <a:rPr lang="en-US" sz="1600" dirty="0" err="1" smtClean="0"/>
              <a:t>moet</a:t>
            </a:r>
            <a:r>
              <a:rPr lang="en-US" sz="1600" dirty="0" smtClean="0"/>
              <a:t> </a:t>
            </a:r>
            <a:r>
              <a:rPr lang="en-US" sz="1600" dirty="0" err="1" smtClean="0"/>
              <a:t>zijn</a:t>
            </a:r>
            <a:r>
              <a:rPr lang="en-US" sz="1600" dirty="0" smtClean="0"/>
              <a:t> </a:t>
            </a:r>
            <a:r>
              <a:rPr lang="en-US" sz="1600" dirty="0" err="1" smtClean="0"/>
              <a:t>voor</a:t>
            </a:r>
            <a:r>
              <a:rPr lang="en-US" sz="1600" dirty="0" smtClean="0"/>
              <a:t> het of – en het hoe van de </a:t>
            </a:r>
            <a:r>
              <a:rPr lang="en-US" sz="1600" dirty="0" err="1" smtClean="0"/>
              <a:t>invulling</a:t>
            </a:r>
            <a:r>
              <a:rPr lang="en-US" sz="1600" dirty="0" smtClean="0"/>
              <a:t> van </a:t>
            </a:r>
            <a:r>
              <a:rPr lang="en-US" sz="1600" dirty="0" err="1" smtClean="0"/>
              <a:t>deze</a:t>
            </a:r>
            <a:r>
              <a:rPr lang="en-US" sz="1600" dirty="0" smtClean="0"/>
              <a:t> </a:t>
            </a:r>
            <a:r>
              <a:rPr lang="en-US" sz="1600" dirty="0" err="1" smtClean="0"/>
              <a:t>vacatures</a:t>
            </a:r>
            <a:r>
              <a:rPr lang="en-US" sz="1600" dirty="0" smtClean="0"/>
              <a:t>. </a:t>
            </a:r>
            <a:r>
              <a:rPr lang="en-US" sz="1600" dirty="0" err="1" smtClean="0"/>
              <a:t>Dit</a:t>
            </a:r>
            <a:r>
              <a:rPr lang="en-US" sz="1600" dirty="0" smtClean="0"/>
              <a:t> </a:t>
            </a:r>
            <a:r>
              <a:rPr lang="en-US" sz="1600" dirty="0" err="1" smtClean="0"/>
              <a:t>gebeurt</a:t>
            </a:r>
            <a:r>
              <a:rPr lang="en-US" sz="1600" dirty="0" smtClean="0"/>
              <a:t> op basis van de </a:t>
            </a:r>
            <a:r>
              <a:rPr lang="nl-NL" sz="1600" dirty="0" smtClean="0"/>
              <a:t>financiële</a:t>
            </a:r>
            <a:r>
              <a:rPr lang="en-US" sz="1600" dirty="0" smtClean="0"/>
              <a:t> </a:t>
            </a:r>
            <a:r>
              <a:rPr lang="en-US" sz="1600" dirty="0" err="1" smtClean="0"/>
              <a:t>ruimte</a:t>
            </a:r>
            <a:r>
              <a:rPr lang="en-US" sz="1600" dirty="0" smtClean="0"/>
              <a:t> </a:t>
            </a:r>
            <a:r>
              <a:rPr lang="en-US" sz="1600" dirty="0" err="1" smtClean="0"/>
              <a:t>volgens</a:t>
            </a:r>
            <a:r>
              <a:rPr lang="en-US" sz="1600" dirty="0" smtClean="0"/>
              <a:t> de </a:t>
            </a:r>
            <a:r>
              <a:rPr lang="en-US" sz="1600" dirty="0" err="1" smtClean="0"/>
              <a:t>voortschrijdende</a:t>
            </a:r>
            <a:r>
              <a:rPr lang="en-US" sz="1600" dirty="0" smtClean="0"/>
              <a:t> </a:t>
            </a:r>
            <a:r>
              <a:rPr lang="en-US" sz="1600" dirty="0" err="1" smtClean="0"/>
              <a:t>meerjaren</a:t>
            </a:r>
            <a:r>
              <a:rPr lang="en-US" sz="1600" dirty="0" smtClean="0"/>
              <a:t> </a:t>
            </a:r>
            <a:r>
              <a:rPr lang="en-US" sz="1600" dirty="0" err="1" smtClean="0"/>
              <a:t>prognose</a:t>
            </a:r>
            <a:r>
              <a:rPr lang="en-US" sz="1600" dirty="0" smtClean="0"/>
              <a:t>.</a:t>
            </a:r>
            <a:endParaRPr lang="nl-NL" sz="1600" dirty="0" smtClean="0"/>
          </a:p>
          <a:p>
            <a:pPr marL="457200" indent="-457200" eaLnBrk="1" fontAlgn="t" hangingPunct="1"/>
            <a:endParaRPr lang="nl-NL" sz="1800" dirty="0" smtClean="0"/>
          </a:p>
          <a:p>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8</a:t>
            </a:r>
            <a:r>
              <a:rPr lang="nl-NL" sz="3600" dirty="0" smtClean="0">
                <a:ea typeface="Calibri" panose="020F0502020204030204" pitchFamily="34" charset="0"/>
                <a:cs typeface="Times New Roman" panose="02020603050405020304" pitchFamily="18" charset="0"/>
              </a:rPr>
              <a:t>.</a:t>
            </a:r>
            <a:r>
              <a:rPr lang="nl-NL" sz="3600" dirty="0" smtClean="0">
                <a:ea typeface="Calibri" panose="020F0502020204030204" pitchFamily="34" charset="0"/>
                <a:cs typeface="Times New Roman" panose="02020603050405020304" pitchFamily="18" charset="0"/>
              </a:rPr>
              <a:t>	</a:t>
            </a:r>
            <a:r>
              <a:rPr lang="nl-NL" sz="3600" dirty="0" smtClean="0"/>
              <a:t>Jeugd 1/2</a:t>
            </a: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pPr eaLnBrk="1" fontAlgn="t" hangingPunct="1"/>
            <a:r>
              <a:rPr lang="nl-NL" sz="2400" b="1" u="sng" dirty="0" smtClean="0"/>
              <a:t>Aanbeveling:</a:t>
            </a:r>
          </a:p>
          <a:p>
            <a:pPr eaLnBrk="1" fontAlgn="t" hangingPunct="1"/>
            <a:r>
              <a:rPr lang="nl-NL" sz="2400" b="1" dirty="0" smtClean="0"/>
              <a:t> De jeugd voelt zich thuis in de gemeente</a:t>
            </a:r>
          </a:p>
          <a:p>
            <a:pPr eaLnBrk="1" fontAlgn="t" hangingPunct="1"/>
            <a:endParaRPr lang="nl-NL" sz="2000" b="1" dirty="0" smtClean="0"/>
          </a:p>
          <a:p>
            <a:pPr eaLnBrk="1" fontAlgn="t" hangingPunct="1"/>
            <a:r>
              <a:rPr lang="nl-NL" sz="2000" b="1" dirty="0" smtClean="0"/>
              <a:t>Actiepunten n.a.v. aanbeveling:</a:t>
            </a:r>
          </a:p>
          <a:p>
            <a:pPr eaLnBrk="1" fontAlgn="t" hangingPunct="1">
              <a:buFont typeface="+mj-lt"/>
              <a:buAutoNum type="arabicPeriod"/>
            </a:pPr>
            <a:r>
              <a:rPr lang="nl-NL" sz="1600" dirty="0" smtClean="0"/>
              <a:t>Kerkdiensten of samenkomsten bieden meer interactie.</a:t>
            </a:r>
          </a:p>
          <a:p>
            <a:pPr eaLnBrk="1" fontAlgn="t" hangingPunct="1">
              <a:buFont typeface="+mj-lt"/>
              <a:buAutoNum type="arabicPeriod"/>
            </a:pPr>
            <a:r>
              <a:rPr lang="nl-NL" sz="1600" dirty="0" smtClean="0"/>
              <a:t>De preek spreekt aan; is op het hart gericht. Bijbelverhalen vertalen naar deze tijd.</a:t>
            </a:r>
          </a:p>
          <a:p>
            <a:pPr eaLnBrk="1" fontAlgn="t" hangingPunct="1">
              <a:buFont typeface="+mj-lt"/>
              <a:buAutoNum type="arabicPeriod"/>
            </a:pPr>
            <a:r>
              <a:rPr lang="nl-NL" sz="1600" dirty="0" smtClean="0"/>
              <a:t>De boodschap visualiseren door middel van beeld en geluid, keuze voor muziek die jeugd aanspreekt.</a:t>
            </a:r>
          </a:p>
          <a:p>
            <a:pPr eaLnBrk="1" fontAlgn="t" hangingPunct="1">
              <a:buFont typeface="+mj-lt"/>
              <a:buAutoNum type="arabicPeriod"/>
            </a:pPr>
            <a:r>
              <a:rPr lang="nl-NL" sz="1600" dirty="0" smtClean="0"/>
              <a:t>Diensten of samenkomsten zijn gericht op ontmoeting; iedereen is welkom.</a:t>
            </a:r>
          </a:p>
          <a:p>
            <a:pPr eaLnBrk="1" fontAlgn="t" hangingPunct="1">
              <a:buFont typeface="+mj-lt"/>
              <a:buAutoNum type="arabicPeriod"/>
            </a:pPr>
            <a:r>
              <a:rPr lang="nl-NL" sz="1600" dirty="0" smtClean="0"/>
              <a:t>Een eigen ruimte voor de jeugd zoals jeugdhonk en </a:t>
            </a:r>
            <a:r>
              <a:rPr lang="nl-NL" sz="1600" dirty="0" err="1" smtClean="0"/>
              <a:t>kindernevendienstruimte</a:t>
            </a:r>
            <a:r>
              <a:rPr lang="nl-NL" sz="1600" dirty="0" smtClean="0"/>
              <a:t>.</a:t>
            </a:r>
          </a:p>
          <a:p>
            <a:pPr eaLnBrk="1" fontAlgn="t" hangingPunct="1">
              <a:buFont typeface="+mj-lt"/>
              <a:buAutoNum type="arabicPeriod"/>
            </a:pPr>
            <a:r>
              <a:rPr lang="nl-NL" sz="1600" dirty="0" smtClean="0"/>
              <a:t>Aandacht voor jeugdpastoraat en stimuleren van randkerkelijke jeugd.</a:t>
            </a:r>
          </a:p>
          <a:p>
            <a:endParaRPr lang="nl-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ea typeface="Calibri" panose="020F0502020204030204" pitchFamily="34" charset="0"/>
                <a:cs typeface="Times New Roman" panose="02020603050405020304" pitchFamily="18" charset="0"/>
              </a:rPr>
              <a:t>8</a:t>
            </a:r>
            <a:r>
              <a:rPr lang="nl-NL" sz="3600" dirty="0" smtClean="0">
                <a:ea typeface="Calibri" panose="020F0502020204030204" pitchFamily="34" charset="0"/>
                <a:cs typeface="Times New Roman" panose="02020603050405020304" pitchFamily="18" charset="0"/>
              </a:rPr>
              <a:t>.</a:t>
            </a:r>
            <a:r>
              <a:rPr lang="nl-NL" sz="3600" dirty="0" smtClean="0">
                <a:ea typeface="Calibri" panose="020F0502020204030204" pitchFamily="34" charset="0"/>
                <a:cs typeface="Times New Roman" panose="02020603050405020304" pitchFamily="18" charset="0"/>
              </a:rPr>
              <a:t>	</a:t>
            </a:r>
            <a:r>
              <a:rPr lang="nl-NL" sz="3600" dirty="0" smtClean="0"/>
              <a:t>Jeugd</a:t>
            </a:r>
            <a:r>
              <a:rPr lang="nl-NL" dirty="0" smtClean="0"/>
              <a:t> 2/2</a:t>
            </a:r>
            <a:endParaRPr lang="nl-NL" dirty="0"/>
          </a:p>
        </p:txBody>
      </p:sp>
      <p:sp>
        <p:nvSpPr>
          <p:cNvPr id="3" name="Tijdelijke aanduiding voor inhoud 2"/>
          <p:cNvSpPr>
            <a:spLocks noGrp="1"/>
          </p:cNvSpPr>
          <p:nvPr>
            <p:ph idx="1"/>
          </p:nvPr>
        </p:nvSpPr>
        <p:spPr/>
        <p:txBody>
          <a:bodyPr/>
          <a:lstStyle/>
          <a:p>
            <a:pPr eaLnBrk="1" fontAlgn="t" hangingPunct="1"/>
            <a:r>
              <a:rPr lang="nl-NL" sz="2400" b="1" dirty="0" smtClean="0"/>
              <a:t>Actiepunten n.a.v. aanbeveling:</a:t>
            </a:r>
          </a:p>
          <a:p>
            <a:pPr eaLnBrk="1" fontAlgn="t" hangingPunct="1"/>
            <a:r>
              <a:rPr lang="nl-NL" b="1" dirty="0" smtClean="0"/>
              <a:t> </a:t>
            </a:r>
            <a:endParaRPr lang="nl-NL" dirty="0" smtClean="0"/>
          </a:p>
          <a:p>
            <a:pPr eaLnBrk="1" fontAlgn="t" hangingPunct="1">
              <a:buFont typeface="+mj-lt"/>
              <a:buAutoNum type="arabicPeriod" startAt="7"/>
            </a:pPr>
            <a:r>
              <a:rPr lang="nl-NL" sz="1800" dirty="0" smtClean="0"/>
              <a:t>Aandacht voor geestelijke toerusting van jeugd (en ouders).</a:t>
            </a:r>
          </a:p>
          <a:p>
            <a:pPr eaLnBrk="1" fontAlgn="t" hangingPunct="1">
              <a:buFont typeface="+mj-lt"/>
              <a:buAutoNum type="arabicPeriod" startAt="7"/>
            </a:pPr>
            <a:r>
              <a:rPr lang="nl-NL" sz="1800" dirty="0" smtClean="0"/>
              <a:t>Activiteiten met elkaar doen om relaties te onderhouden.</a:t>
            </a:r>
          </a:p>
          <a:p>
            <a:pPr eaLnBrk="1" fontAlgn="t" hangingPunct="1">
              <a:buFont typeface="+mj-lt"/>
              <a:buAutoNum type="arabicPeriod" startAt="7"/>
            </a:pPr>
            <a:r>
              <a:rPr lang="nl-NL" sz="1800" dirty="0" smtClean="0"/>
              <a:t>Activiteiten voor jeugd en ouders organiseren om betrokkenheid te stimuleren.    </a:t>
            </a:r>
          </a:p>
          <a:p>
            <a:pPr eaLnBrk="1" fontAlgn="t" hangingPunct="1">
              <a:buFont typeface="+mj-lt"/>
              <a:buAutoNum type="arabicPeriod" startAt="7"/>
            </a:pPr>
            <a:r>
              <a:rPr lang="nl-NL" sz="1800" dirty="0" smtClean="0"/>
              <a:t>Jongeren motiveren geloof op eigentijdse wijze uit te dragen.</a:t>
            </a:r>
          </a:p>
          <a:p>
            <a:pPr eaLnBrk="1" fontAlgn="t" hangingPunct="1"/>
            <a:endParaRPr lang="nl-NL" sz="1800" dirty="0" smtClean="0"/>
          </a:p>
          <a:p>
            <a:pPr eaLnBrk="1" fontAlgn="t" hangingPunct="1"/>
            <a:r>
              <a:rPr lang="nl-NL" sz="1800" dirty="0" smtClean="0"/>
              <a:t>De AK onderschrijft deze punten</a:t>
            </a:r>
          </a:p>
          <a:p>
            <a:pPr eaLnBrk="1" fontAlgn="t" hangingPunct="1"/>
            <a:r>
              <a:rPr lang="nl-NL" sz="1800" dirty="0" smtClean="0"/>
              <a:t> </a:t>
            </a:r>
            <a:endParaRPr lang="nl-NL" sz="1800" i="1" dirty="0" smtClean="0"/>
          </a:p>
          <a:p>
            <a:pPr eaLnBrk="1" fontAlgn="t" hangingPunct="1"/>
            <a:r>
              <a:rPr lang="nl-NL" dirty="0" smtClean="0"/>
              <a:t> </a:t>
            </a:r>
          </a:p>
          <a:p>
            <a:endParaRPr lang="nl-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sz="3600" dirty="0" err="1" smtClean="0"/>
              <a:t>Conclusies</a:t>
            </a:r>
            <a:r>
              <a:rPr lang="en-US" sz="3600" dirty="0" smtClean="0"/>
              <a:t> van de AK</a:t>
            </a:r>
            <a:endParaRPr lang="nl-NL" sz="3600" dirty="0"/>
          </a:p>
        </p:txBody>
      </p:sp>
      <p:sp>
        <p:nvSpPr>
          <p:cNvPr id="3" name="Tijdelijke aanduiding voor inhoud 2"/>
          <p:cNvSpPr>
            <a:spLocks noGrp="1"/>
          </p:cNvSpPr>
          <p:nvPr>
            <p:ph idx="1"/>
          </p:nvPr>
        </p:nvSpPr>
        <p:spPr/>
        <p:txBody>
          <a:bodyPr/>
          <a:lstStyle/>
          <a:p>
            <a:pPr algn="ctr"/>
            <a:r>
              <a:rPr lang="en-US" sz="2700" u="sng" dirty="0" err="1" smtClean="0"/>
              <a:t>Belangrijkste</a:t>
            </a:r>
            <a:r>
              <a:rPr lang="en-US" sz="2700" u="sng" dirty="0" smtClean="0"/>
              <a:t> </a:t>
            </a:r>
            <a:r>
              <a:rPr lang="en-US" sz="2700" u="sng" dirty="0" err="1" smtClean="0"/>
              <a:t>opdracht</a:t>
            </a:r>
            <a:r>
              <a:rPr lang="en-US" sz="2700" u="sng" dirty="0" smtClean="0"/>
              <a:t>:</a:t>
            </a:r>
          </a:p>
          <a:p>
            <a:pPr algn="ctr"/>
            <a:r>
              <a:rPr lang="en-US" sz="2700" dirty="0" err="1" smtClean="0"/>
              <a:t>Komen</a:t>
            </a:r>
            <a:r>
              <a:rPr lang="en-US" sz="2700" dirty="0" smtClean="0"/>
              <a:t> tot </a:t>
            </a:r>
            <a:r>
              <a:rPr lang="en-US" sz="2700" dirty="0" err="1" smtClean="0"/>
              <a:t>één</a:t>
            </a:r>
            <a:r>
              <a:rPr lang="en-US" sz="2700" dirty="0" smtClean="0"/>
              <a:t> </a:t>
            </a:r>
            <a:r>
              <a:rPr lang="en-US" sz="2700" dirty="0" err="1" smtClean="0"/>
              <a:t>geloofsgemeenschap</a:t>
            </a:r>
            <a:r>
              <a:rPr lang="en-US" sz="2700" dirty="0" smtClean="0"/>
              <a:t>.</a:t>
            </a:r>
          </a:p>
          <a:p>
            <a:pPr algn="ctr"/>
            <a:endParaRPr lang="en-US" sz="2700" dirty="0" smtClean="0"/>
          </a:p>
          <a:p>
            <a:pPr algn="ctr"/>
            <a:r>
              <a:rPr lang="en-US" sz="2700" u="sng" dirty="0" err="1" smtClean="0"/>
              <a:t>Opdracht</a:t>
            </a:r>
            <a:r>
              <a:rPr lang="en-US" sz="2700" u="sng" dirty="0" smtClean="0"/>
              <a:t> die </a:t>
            </a:r>
            <a:r>
              <a:rPr lang="en-US" sz="2700" u="sng" dirty="0" err="1" smtClean="0"/>
              <a:t>als</a:t>
            </a:r>
            <a:r>
              <a:rPr lang="en-US" sz="2700" u="sng" dirty="0" smtClean="0"/>
              <a:t> </a:t>
            </a:r>
            <a:r>
              <a:rPr lang="en-US" sz="2700" u="sng" dirty="0" err="1" smtClean="0"/>
              <a:t>eerste</a:t>
            </a:r>
            <a:r>
              <a:rPr lang="en-US" sz="2700" u="sng" dirty="0" smtClean="0"/>
              <a:t> </a:t>
            </a:r>
            <a:r>
              <a:rPr lang="en-US" sz="2700" u="sng" dirty="0" err="1" smtClean="0"/>
              <a:t>uitgevoerd</a:t>
            </a:r>
            <a:r>
              <a:rPr lang="en-US" sz="2700" u="sng" dirty="0" smtClean="0"/>
              <a:t> </a:t>
            </a:r>
            <a:r>
              <a:rPr lang="en-US" sz="2700" u="sng" dirty="0" err="1" smtClean="0"/>
              <a:t>moet</a:t>
            </a:r>
            <a:r>
              <a:rPr lang="en-US" sz="2700" u="sng" dirty="0" smtClean="0"/>
              <a:t> </a:t>
            </a:r>
            <a:r>
              <a:rPr lang="en-US" sz="2700" u="sng" dirty="0" err="1" smtClean="0"/>
              <a:t>worden</a:t>
            </a:r>
            <a:r>
              <a:rPr lang="en-US" sz="2700" u="sng" dirty="0" smtClean="0"/>
              <a:t>:</a:t>
            </a:r>
          </a:p>
          <a:p>
            <a:pPr algn="ctr"/>
            <a:r>
              <a:rPr lang="en-US" sz="2700" dirty="0" err="1" smtClean="0"/>
              <a:t>Invulling</a:t>
            </a:r>
            <a:r>
              <a:rPr lang="en-US" sz="2700" dirty="0" smtClean="0"/>
              <a:t>, op basis van de </a:t>
            </a:r>
            <a:r>
              <a:rPr lang="en-US" sz="2700" dirty="0" err="1" smtClean="0"/>
              <a:t>meerjaren</a:t>
            </a:r>
            <a:r>
              <a:rPr lang="en-US" sz="2700" dirty="0" smtClean="0"/>
              <a:t> </a:t>
            </a:r>
          </a:p>
          <a:p>
            <a:pPr algn="ctr"/>
            <a:r>
              <a:rPr lang="en-US" sz="2700" dirty="0" err="1" smtClean="0"/>
              <a:t>prognose,van</a:t>
            </a:r>
            <a:r>
              <a:rPr lang="en-US" sz="2700" dirty="0" smtClean="0"/>
              <a:t> de </a:t>
            </a:r>
            <a:r>
              <a:rPr lang="en-US" sz="2700" dirty="0" err="1" smtClean="0"/>
              <a:t>vacatures</a:t>
            </a:r>
            <a:r>
              <a:rPr lang="en-US" sz="2700" dirty="0" smtClean="0"/>
              <a:t> die in 2016, 2017</a:t>
            </a:r>
          </a:p>
          <a:p>
            <a:pPr algn="ctr"/>
            <a:r>
              <a:rPr lang="en-US" sz="2700" dirty="0" smtClean="0"/>
              <a:t>en 2018 </a:t>
            </a:r>
            <a:r>
              <a:rPr lang="en-US" sz="2700" dirty="0" err="1" smtClean="0"/>
              <a:t>ontstaan</a:t>
            </a:r>
            <a:r>
              <a:rPr lang="en-US" sz="2700" dirty="0" smtClean="0"/>
              <a:t>.</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err="1" smtClean="0"/>
              <a:t>Tenslotte</a:t>
            </a:r>
            <a:endParaRPr lang="nl-NL" dirty="0"/>
          </a:p>
        </p:txBody>
      </p:sp>
      <p:sp>
        <p:nvSpPr>
          <p:cNvPr id="3" name="Tijdelijke aanduiding voor inhoud 2"/>
          <p:cNvSpPr>
            <a:spLocks noGrp="1"/>
          </p:cNvSpPr>
          <p:nvPr>
            <p:ph idx="1"/>
          </p:nvPr>
        </p:nvSpPr>
        <p:spPr/>
        <p:txBody>
          <a:bodyPr/>
          <a:lstStyle/>
          <a:p>
            <a:endParaRPr lang="en-US" dirty="0" smtClean="0"/>
          </a:p>
          <a:p>
            <a:endParaRPr lang="en-US" dirty="0" smtClean="0"/>
          </a:p>
          <a:p>
            <a:pPr algn="ctr"/>
            <a:r>
              <a:rPr lang="en-US" sz="3600" dirty="0" err="1" smtClean="0"/>
              <a:t>Vragen</a:t>
            </a:r>
            <a:r>
              <a:rPr lang="en-US" sz="3600" dirty="0" smtClean="0"/>
              <a:t> en/of </a:t>
            </a:r>
            <a:r>
              <a:rPr lang="en-US" sz="3600" dirty="0" err="1" smtClean="0"/>
              <a:t>opmerkingen</a:t>
            </a:r>
            <a:r>
              <a:rPr lang="en-US" sz="3600" dirty="0" smtClean="0"/>
              <a:t>?</a:t>
            </a:r>
            <a:endParaRPr lang="nl-NL"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sz="3600" b="0" dirty="0" smtClean="0"/>
              <a:t>De </a:t>
            </a:r>
            <a:r>
              <a:rPr lang="en-US" sz="3600" b="0" dirty="0" err="1" smtClean="0"/>
              <a:t>aandachtsgebieden</a:t>
            </a:r>
            <a:endParaRPr lang="nl-NL" sz="3600" b="0" dirty="0"/>
          </a:p>
        </p:txBody>
      </p:sp>
      <p:sp>
        <p:nvSpPr>
          <p:cNvPr id="3" name="Tijdelijke aanduiding voor inhoud 2"/>
          <p:cNvSpPr>
            <a:spLocks noGrp="1"/>
          </p:cNvSpPr>
          <p:nvPr>
            <p:ph idx="1"/>
          </p:nvPr>
        </p:nvSpPr>
        <p:spPr/>
        <p:txBody>
          <a:bodyPr/>
          <a:lstStyle/>
          <a:p>
            <a:pPr marL="914400" lvl="1" indent="-457200">
              <a:buFont typeface="+mj-lt"/>
              <a:buAutoNum type="arabicPeriod"/>
            </a:pPr>
            <a:endParaRPr lang="nl-NL" sz="2000" dirty="0" smtClean="0"/>
          </a:p>
          <a:p>
            <a:pPr marL="914400" lvl="1" indent="-457200">
              <a:buFont typeface="+mj-lt"/>
              <a:buAutoNum type="arabicPeriod"/>
            </a:pPr>
            <a:r>
              <a:rPr lang="nl-NL" sz="2000" dirty="0" smtClean="0"/>
              <a:t>visie van de kerk </a:t>
            </a:r>
          </a:p>
          <a:p>
            <a:pPr marL="914400" lvl="1" indent="-457200">
              <a:buFont typeface="+mj-lt"/>
              <a:buAutoNum type="arabicPeriod"/>
            </a:pPr>
            <a:r>
              <a:rPr lang="en-US" sz="2000" u="sng" dirty="0" err="1" smtClean="0"/>
              <a:t>eerste</a:t>
            </a:r>
            <a:r>
              <a:rPr lang="en-US" sz="2000" u="sng" dirty="0" smtClean="0"/>
              <a:t> </a:t>
            </a:r>
            <a:r>
              <a:rPr lang="en-US" sz="2000" u="sng" dirty="0" err="1" smtClean="0"/>
              <a:t>vraag</a:t>
            </a:r>
            <a:r>
              <a:rPr lang="en-US" sz="2000" u="sng" dirty="0" smtClean="0"/>
              <a:t>, </a:t>
            </a:r>
            <a:r>
              <a:rPr lang="en-US" sz="2000" u="sng" dirty="0" err="1" smtClean="0"/>
              <a:t>vóór</a:t>
            </a:r>
            <a:r>
              <a:rPr lang="en-US" sz="2000" u="sng" dirty="0" smtClean="0"/>
              <a:t> 3 t/m 8, </a:t>
            </a:r>
            <a:r>
              <a:rPr lang="en-US" sz="2000" u="sng" dirty="0" err="1" smtClean="0"/>
              <a:t>welke</a:t>
            </a:r>
            <a:r>
              <a:rPr lang="en-US" sz="2000" u="sng" dirty="0" smtClean="0"/>
              <a:t> </a:t>
            </a:r>
            <a:r>
              <a:rPr lang="en-US" sz="2000" u="sng" dirty="0" err="1" smtClean="0"/>
              <a:t>kerk</a:t>
            </a:r>
            <a:r>
              <a:rPr lang="en-US" sz="2000" u="sng" dirty="0" smtClean="0"/>
              <a:t> </a:t>
            </a:r>
            <a:r>
              <a:rPr lang="en-US" sz="2000" u="sng" dirty="0" err="1" smtClean="0"/>
              <a:t>willen</a:t>
            </a:r>
            <a:r>
              <a:rPr lang="en-US" sz="2000" u="sng" dirty="0" smtClean="0"/>
              <a:t> we </a:t>
            </a:r>
            <a:r>
              <a:rPr lang="en-US" sz="2000" u="sng" dirty="0" err="1" smtClean="0"/>
              <a:t>zijn</a:t>
            </a:r>
            <a:r>
              <a:rPr lang="en-US" sz="2000" u="sng" dirty="0" smtClean="0"/>
              <a:t>?</a:t>
            </a:r>
            <a:endParaRPr lang="nl-NL" sz="2000" u="sng" dirty="0" smtClean="0"/>
          </a:p>
          <a:p>
            <a:pPr marL="914400" lvl="1" indent="-457200">
              <a:buFont typeface="+mj-lt"/>
              <a:buAutoNum type="arabicPeriod"/>
            </a:pPr>
            <a:r>
              <a:rPr lang="nl-NL" sz="2000" dirty="0" smtClean="0"/>
              <a:t>één kerk?</a:t>
            </a:r>
          </a:p>
          <a:p>
            <a:pPr marL="914400" lvl="1" indent="-457200">
              <a:buFont typeface="+mj-lt"/>
              <a:buAutoNum type="arabicPeriod"/>
            </a:pPr>
            <a:r>
              <a:rPr lang="nl-NL" sz="2000" dirty="0" smtClean="0"/>
              <a:t>(kerk) dienst, beleving en gemeenschapszin</a:t>
            </a:r>
          </a:p>
          <a:p>
            <a:pPr marL="914400" lvl="1" indent="-457200">
              <a:buFont typeface="+mj-lt"/>
              <a:buAutoNum type="arabicPeriod"/>
            </a:pPr>
            <a:r>
              <a:rPr lang="nl-NL" sz="2000" dirty="0" smtClean="0"/>
              <a:t>kerk naar buiten / samenleving</a:t>
            </a:r>
          </a:p>
          <a:p>
            <a:pPr marL="914400" lvl="1" indent="-457200">
              <a:buFont typeface="+mj-lt"/>
              <a:buAutoNum type="arabicPeriod"/>
            </a:pPr>
            <a:r>
              <a:rPr lang="nl-NL" sz="2000" dirty="0" smtClean="0"/>
              <a:t>organisatie </a:t>
            </a:r>
          </a:p>
          <a:p>
            <a:pPr marL="914400" lvl="1" indent="-457200">
              <a:buFont typeface="+mj-lt"/>
              <a:buAutoNum type="arabicPeriod"/>
            </a:pPr>
            <a:r>
              <a:rPr lang="nl-NL" sz="2000" dirty="0" smtClean="0"/>
              <a:t>financiën</a:t>
            </a:r>
          </a:p>
          <a:p>
            <a:pPr marL="914400" lvl="1" indent="-457200">
              <a:buFont typeface="+mj-lt"/>
              <a:buAutoNum type="arabicPeriod"/>
            </a:pPr>
            <a:r>
              <a:rPr lang="nl-NL" sz="2000" dirty="0" smtClean="0"/>
              <a:t>jeugd</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1. </a:t>
            </a:r>
            <a:r>
              <a:rPr lang="en-US" sz="3600" b="0" dirty="0" err="1" smtClean="0"/>
              <a:t>Onze</a:t>
            </a:r>
            <a:r>
              <a:rPr lang="en-US" sz="3600" b="0" dirty="0" smtClean="0"/>
              <a:t> </a:t>
            </a:r>
            <a:r>
              <a:rPr lang="en-US" sz="3600" b="0" dirty="0" err="1" smtClean="0"/>
              <a:t>Visie</a:t>
            </a:r>
            <a:r>
              <a:rPr lang="en-US" sz="3600" b="0" dirty="0" smtClean="0"/>
              <a:t> 1/2</a:t>
            </a:r>
            <a:endParaRPr lang="nl-NL" sz="3600" b="0" dirty="0"/>
          </a:p>
        </p:txBody>
      </p:sp>
      <p:sp>
        <p:nvSpPr>
          <p:cNvPr id="3" name="Tijdelijke aanduiding voor inhoud 2"/>
          <p:cNvSpPr>
            <a:spLocks noGrp="1"/>
          </p:cNvSpPr>
          <p:nvPr>
            <p:ph idx="1"/>
          </p:nvPr>
        </p:nvSpPr>
        <p:spPr/>
        <p:txBody>
          <a:bodyPr/>
          <a:lstStyle/>
          <a:p>
            <a:pPr>
              <a:lnSpc>
                <a:spcPct val="115000"/>
              </a:lnSpc>
              <a:spcAft>
                <a:spcPts val="0"/>
              </a:spcAft>
            </a:pPr>
            <a:r>
              <a:rPr lang="nl-NL" sz="2000" dirty="0" smtClean="0"/>
              <a:t>De huidige visie is het uitgangspunt voor alle plannen.</a:t>
            </a:r>
          </a:p>
          <a:p>
            <a:pPr>
              <a:lnSpc>
                <a:spcPct val="115000"/>
              </a:lnSpc>
              <a:spcAft>
                <a:spcPts val="0"/>
              </a:spcAft>
            </a:pPr>
            <a:r>
              <a:rPr lang="nl-NL" sz="2000" dirty="0" smtClean="0"/>
              <a:t> </a:t>
            </a:r>
          </a:p>
          <a:p>
            <a:pPr>
              <a:lnSpc>
                <a:spcPct val="115000"/>
              </a:lnSpc>
              <a:spcAft>
                <a:spcPts val="0"/>
              </a:spcAft>
            </a:pPr>
            <a:r>
              <a:rPr lang="nl-NL" sz="2000" b="1" spc="10" dirty="0" smtClean="0"/>
              <a:t>Wij, de Protestantse Gemeente Terneuzen (PGT), stimuleren</a:t>
            </a:r>
          </a:p>
          <a:p>
            <a:pPr>
              <a:lnSpc>
                <a:spcPct val="115000"/>
              </a:lnSpc>
              <a:spcAft>
                <a:spcPts val="0"/>
              </a:spcAft>
            </a:pPr>
            <a:r>
              <a:rPr lang="nl-NL" sz="2000" b="1" spc="10" dirty="0" smtClean="0"/>
              <a:t>elkaar (jong en oud) om in de maatschappij als christenen</a:t>
            </a:r>
          </a:p>
          <a:p>
            <a:pPr>
              <a:lnSpc>
                <a:spcPct val="115000"/>
              </a:lnSpc>
              <a:spcAft>
                <a:spcPts val="0"/>
              </a:spcAft>
            </a:pPr>
            <a:r>
              <a:rPr lang="nl-NL" sz="2000" b="1" spc="10" dirty="0" smtClean="0"/>
              <a:t>dienstbaar te zijn. </a:t>
            </a:r>
          </a:p>
          <a:p>
            <a:pPr>
              <a:lnSpc>
                <a:spcPct val="115000"/>
              </a:lnSpc>
              <a:spcAft>
                <a:spcPts val="0"/>
              </a:spcAft>
            </a:pPr>
            <a:r>
              <a:rPr lang="nl-NL" sz="2000" b="1" spc="10" dirty="0" smtClean="0"/>
              <a:t>Vanuit onze Bron zoeken wij, als gastvrije gemeente,</a:t>
            </a:r>
          </a:p>
          <a:p>
            <a:pPr>
              <a:lnSpc>
                <a:spcPct val="115000"/>
              </a:lnSpc>
              <a:spcAft>
                <a:spcPts val="0"/>
              </a:spcAft>
            </a:pPr>
            <a:r>
              <a:rPr lang="nl-NL" sz="2000" b="1" spc="10" dirty="0" smtClean="0"/>
              <a:t>doelgericht naar veelkleurige manieren om het evangelie</a:t>
            </a:r>
          </a:p>
          <a:p>
            <a:pPr>
              <a:lnSpc>
                <a:spcPct val="115000"/>
              </a:lnSpc>
              <a:spcAft>
                <a:spcPts val="0"/>
              </a:spcAft>
            </a:pPr>
            <a:r>
              <a:rPr lang="nl-NL" sz="2000" b="1" spc="10" dirty="0" smtClean="0"/>
              <a:t>eigentijds vorm te geven.</a:t>
            </a:r>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1. </a:t>
            </a:r>
            <a:r>
              <a:rPr lang="en-US" sz="3600" b="0" dirty="0" err="1" smtClean="0"/>
              <a:t>Onze</a:t>
            </a:r>
            <a:r>
              <a:rPr lang="en-US" sz="3600" b="0" dirty="0" smtClean="0"/>
              <a:t> </a:t>
            </a:r>
            <a:r>
              <a:rPr lang="en-US" sz="3600" b="0" dirty="0" err="1" smtClean="0"/>
              <a:t>Visie</a:t>
            </a:r>
            <a:r>
              <a:rPr lang="en-US" sz="3600" b="0" dirty="0" smtClean="0"/>
              <a:t> 2/2</a:t>
            </a:r>
            <a:endParaRPr lang="nl-NL" sz="3600" b="0" dirty="0"/>
          </a:p>
        </p:txBody>
      </p:sp>
      <p:sp>
        <p:nvSpPr>
          <p:cNvPr id="3" name="Tijdelijke aanduiding voor inhoud 2"/>
          <p:cNvSpPr>
            <a:spLocks noGrp="1"/>
          </p:cNvSpPr>
          <p:nvPr>
            <p:ph idx="1"/>
          </p:nvPr>
        </p:nvSpPr>
        <p:spPr>
          <a:xfrm>
            <a:off x="611560" y="1700808"/>
            <a:ext cx="7772400" cy="4114800"/>
          </a:xfrm>
        </p:spPr>
        <p:txBody>
          <a:bodyPr/>
          <a:lstStyle/>
          <a:p>
            <a:pPr lvl="0">
              <a:lnSpc>
                <a:spcPct val="115000"/>
              </a:lnSpc>
              <a:spcAft>
                <a:spcPts val="0"/>
              </a:spcAft>
            </a:pPr>
            <a:endParaRPr lang="en-US" sz="1800" u="sng" dirty="0" smtClean="0"/>
          </a:p>
          <a:p>
            <a:pPr lvl="0">
              <a:lnSpc>
                <a:spcPct val="115000"/>
              </a:lnSpc>
              <a:spcAft>
                <a:spcPts val="0"/>
              </a:spcAft>
              <a:buFont typeface="+mj-lt"/>
              <a:buAutoNum type="arabicPeriod"/>
            </a:pPr>
            <a:r>
              <a:rPr lang="en-US" sz="1800" dirty="0" smtClean="0"/>
              <a:t>We </a:t>
            </a:r>
            <a:r>
              <a:rPr lang="en-US" sz="1800" dirty="0" err="1" smtClean="0"/>
              <a:t>gaan</a:t>
            </a:r>
            <a:r>
              <a:rPr lang="en-US" sz="1800" dirty="0" smtClean="0"/>
              <a:t> </a:t>
            </a:r>
            <a:r>
              <a:rPr lang="en-US" sz="1800" dirty="0" err="1" smtClean="0"/>
              <a:t>uit</a:t>
            </a:r>
            <a:r>
              <a:rPr lang="en-US" sz="1800" dirty="0" smtClean="0"/>
              <a:t> van het </a:t>
            </a:r>
            <a:r>
              <a:rPr lang="en-US" sz="1800" dirty="0" err="1" smtClean="0"/>
              <a:t>huidige</a:t>
            </a:r>
            <a:r>
              <a:rPr lang="en-US" sz="1800" dirty="0" smtClean="0"/>
              <a:t> </a:t>
            </a:r>
            <a:r>
              <a:rPr lang="en-US" sz="1800" dirty="0" err="1" smtClean="0"/>
              <a:t>beleidsplan</a:t>
            </a:r>
            <a:r>
              <a:rPr lang="en-US" sz="1800" dirty="0" smtClean="0"/>
              <a:t>. </a:t>
            </a:r>
            <a:r>
              <a:rPr lang="en-US" sz="1800" dirty="0" err="1" smtClean="0"/>
              <a:t>Dit</a:t>
            </a:r>
            <a:r>
              <a:rPr lang="en-US" sz="1800" dirty="0" smtClean="0"/>
              <a:t> </a:t>
            </a:r>
            <a:r>
              <a:rPr lang="en-US" sz="1800" dirty="0" err="1" smtClean="0"/>
              <a:t>ligt</a:t>
            </a:r>
            <a:r>
              <a:rPr lang="en-US" sz="1800" dirty="0" smtClean="0"/>
              <a:t> vast tot 2018.</a:t>
            </a:r>
          </a:p>
          <a:p>
            <a:pPr lvl="0">
              <a:lnSpc>
                <a:spcPct val="115000"/>
              </a:lnSpc>
              <a:spcAft>
                <a:spcPts val="0"/>
              </a:spcAft>
              <a:buFont typeface="+mj-lt"/>
              <a:buAutoNum type="arabicPeriod"/>
            </a:pPr>
            <a:r>
              <a:rPr lang="nl-NL" sz="1800" dirty="0" smtClean="0"/>
              <a:t>Alle geledingen maken jaarlijks een werkplan met daarin opgenomen hun actiepunten, inclusief overleg met de Kerkrentmeesters over de financiële consequenties en tijdsplanning.</a:t>
            </a:r>
          </a:p>
          <a:p>
            <a:pPr lvl="0">
              <a:lnSpc>
                <a:spcPct val="115000"/>
              </a:lnSpc>
              <a:spcAft>
                <a:spcPts val="0"/>
              </a:spcAft>
              <a:buFont typeface="+mj-lt"/>
              <a:buAutoNum type="arabicPeriod"/>
            </a:pPr>
            <a:r>
              <a:rPr lang="en-US" sz="1800" dirty="0" smtClean="0"/>
              <a:t>De </a:t>
            </a:r>
            <a:r>
              <a:rPr lang="en-US" sz="1800" dirty="0" err="1" smtClean="0"/>
              <a:t>Kerkenraad</a:t>
            </a:r>
            <a:r>
              <a:rPr lang="en-US" sz="1800" dirty="0" smtClean="0"/>
              <a:t> </a:t>
            </a:r>
            <a:r>
              <a:rPr lang="en-US" sz="1800" dirty="0" err="1" smtClean="0"/>
              <a:t>bewaakt</a:t>
            </a:r>
            <a:r>
              <a:rPr lang="en-US" sz="1800" dirty="0" smtClean="0"/>
              <a:t> en </a:t>
            </a:r>
            <a:r>
              <a:rPr lang="en-US" sz="1800" dirty="0" err="1" smtClean="0"/>
              <a:t>stuurt</a:t>
            </a:r>
            <a:r>
              <a:rPr lang="en-US" sz="1800" dirty="0" smtClean="0"/>
              <a:t>/</a:t>
            </a:r>
            <a:r>
              <a:rPr lang="en-US" sz="1800" dirty="0" err="1" smtClean="0"/>
              <a:t>overlegt</a:t>
            </a:r>
            <a:r>
              <a:rPr lang="en-US" sz="1800" dirty="0" smtClean="0"/>
              <a:t> </a:t>
            </a:r>
            <a:r>
              <a:rPr lang="en-US" sz="1800" dirty="0" err="1" smtClean="0"/>
              <a:t>waar</a:t>
            </a:r>
            <a:r>
              <a:rPr lang="en-US" sz="1800" dirty="0" smtClean="0"/>
              <a:t> </a:t>
            </a:r>
            <a:r>
              <a:rPr lang="en-US" sz="1800" dirty="0" err="1" smtClean="0"/>
              <a:t>nodig</a:t>
            </a:r>
            <a:r>
              <a:rPr lang="en-US" sz="1800" dirty="0" smtClean="0"/>
              <a:t>.</a:t>
            </a:r>
            <a:endParaRPr lang="nl-NL"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b="0" dirty="0" smtClean="0"/>
              <a:t>2. </a:t>
            </a:r>
            <a:r>
              <a:rPr lang="en-US" sz="3200" b="0" dirty="0" err="1" smtClean="0"/>
              <a:t>Welke</a:t>
            </a:r>
            <a:r>
              <a:rPr lang="en-US" sz="3200" b="0" dirty="0" smtClean="0"/>
              <a:t> </a:t>
            </a:r>
            <a:r>
              <a:rPr lang="en-US" sz="3200" b="0" dirty="0" err="1" smtClean="0"/>
              <a:t>kerk</a:t>
            </a:r>
            <a:r>
              <a:rPr lang="en-US" sz="3200" b="0" dirty="0" smtClean="0"/>
              <a:t> </a:t>
            </a:r>
            <a:r>
              <a:rPr lang="en-US" sz="3200" b="0" dirty="0" err="1" smtClean="0"/>
              <a:t>willen</a:t>
            </a:r>
            <a:r>
              <a:rPr lang="en-US" sz="3200" b="0" dirty="0" smtClean="0"/>
              <a:t> we </a:t>
            </a:r>
            <a:r>
              <a:rPr lang="en-US" sz="3200" b="0" dirty="0" err="1" smtClean="0"/>
              <a:t>zijn</a:t>
            </a:r>
            <a:r>
              <a:rPr lang="en-US" sz="3200" b="0" dirty="0" smtClean="0"/>
              <a:t>?</a:t>
            </a:r>
            <a:endParaRPr lang="nl-NL" sz="3200" b="0" dirty="0"/>
          </a:p>
        </p:txBody>
      </p:sp>
      <p:sp>
        <p:nvSpPr>
          <p:cNvPr id="3" name="Tijdelijke aanduiding voor inhoud 2"/>
          <p:cNvSpPr>
            <a:spLocks noGrp="1"/>
          </p:cNvSpPr>
          <p:nvPr>
            <p:ph idx="1"/>
          </p:nvPr>
        </p:nvSpPr>
        <p:spPr>
          <a:xfrm>
            <a:off x="533400" y="1988840"/>
            <a:ext cx="7772400" cy="3802360"/>
          </a:xfrm>
        </p:spPr>
        <p:txBody>
          <a:bodyPr/>
          <a:lstStyle/>
          <a:p>
            <a:r>
              <a:rPr lang="en-US" sz="2000" dirty="0" smtClean="0"/>
              <a:t>Op basis van de </a:t>
            </a:r>
            <a:r>
              <a:rPr lang="en-US" sz="2000" dirty="0" err="1" smtClean="0"/>
              <a:t>antwoorden</a:t>
            </a:r>
            <a:r>
              <a:rPr lang="en-US" sz="2000" dirty="0" smtClean="0"/>
              <a:t> op </a:t>
            </a:r>
            <a:r>
              <a:rPr lang="en-US" sz="2000" dirty="0" err="1" smtClean="0"/>
              <a:t>deze</a:t>
            </a:r>
            <a:r>
              <a:rPr lang="en-US" sz="2000" dirty="0" smtClean="0"/>
              <a:t> </a:t>
            </a:r>
            <a:r>
              <a:rPr lang="en-US" sz="2000" dirty="0" err="1" smtClean="0"/>
              <a:t>vraag</a:t>
            </a:r>
            <a:r>
              <a:rPr lang="en-US" sz="2000" dirty="0" smtClean="0"/>
              <a:t> </a:t>
            </a:r>
            <a:r>
              <a:rPr lang="en-US" sz="2000" dirty="0" err="1" smtClean="0"/>
              <a:t>moeten</a:t>
            </a:r>
            <a:r>
              <a:rPr lang="en-US" sz="2000" dirty="0" smtClean="0"/>
              <a:t> </a:t>
            </a:r>
            <a:r>
              <a:rPr lang="en-US" sz="2000" dirty="0" err="1" smtClean="0"/>
              <a:t>daarna</a:t>
            </a:r>
            <a:r>
              <a:rPr lang="en-US" sz="2000" dirty="0" smtClean="0"/>
              <a:t> </a:t>
            </a:r>
            <a:r>
              <a:rPr lang="en-US" sz="2000" dirty="0" err="1" smtClean="0"/>
              <a:t>onder</a:t>
            </a:r>
            <a:endParaRPr lang="en-US" sz="2000" dirty="0" smtClean="0"/>
          </a:p>
          <a:p>
            <a:r>
              <a:rPr lang="en-US" sz="2000" dirty="0" err="1" smtClean="0"/>
              <a:t>meer</a:t>
            </a:r>
            <a:r>
              <a:rPr lang="en-US" sz="2000" dirty="0" smtClean="0"/>
              <a:t> </a:t>
            </a:r>
            <a:r>
              <a:rPr lang="en-US" sz="2000" dirty="0" err="1" smtClean="0"/>
              <a:t>onze</a:t>
            </a:r>
            <a:r>
              <a:rPr lang="en-US" sz="2000" dirty="0" smtClean="0"/>
              <a:t> </a:t>
            </a:r>
            <a:r>
              <a:rPr lang="en-US" sz="2000" dirty="0" err="1" smtClean="0"/>
              <a:t>gewenste</a:t>
            </a:r>
            <a:r>
              <a:rPr lang="en-US" sz="2000" dirty="0" smtClean="0"/>
              <a:t>  </a:t>
            </a:r>
            <a:r>
              <a:rPr lang="en-US" sz="2000" dirty="0" err="1" smtClean="0"/>
              <a:t>personele</a:t>
            </a:r>
            <a:r>
              <a:rPr lang="en-US" sz="2000" dirty="0" smtClean="0"/>
              <a:t> </a:t>
            </a:r>
            <a:r>
              <a:rPr lang="en-US" sz="2000" dirty="0" err="1" smtClean="0"/>
              <a:t>bezetting</a:t>
            </a:r>
            <a:r>
              <a:rPr lang="en-US" sz="2000" dirty="0" smtClean="0"/>
              <a:t> en het </a:t>
            </a:r>
            <a:r>
              <a:rPr lang="en-US" sz="2000" dirty="0" err="1" smtClean="0"/>
              <a:t>gebruik</a:t>
            </a:r>
            <a:r>
              <a:rPr lang="en-US" sz="2000" dirty="0" smtClean="0"/>
              <a:t> van </a:t>
            </a:r>
            <a:r>
              <a:rPr lang="en-US" sz="2000" dirty="0" err="1" smtClean="0"/>
              <a:t>onze</a:t>
            </a:r>
            <a:endParaRPr lang="en-US" sz="2000" dirty="0" smtClean="0"/>
          </a:p>
          <a:p>
            <a:r>
              <a:rPr lang="en-US" sz="2000" dirty="0" err="1" smtClean="0"/>
              <a:t>gebouwen</a:t>
            </a:r>
            <a:r>
              <a:rPr lang="en-US" sz="2000" dirty="0" smtClean="0"/>
              <a:t> </a:t>
            </a:r>
            <a:r>
              <a:rPr lang="en-US" sz="2000" dirty="0" err="1" smtClean="0"/>
              <a:t>vastgesteld</a:t>
            </a:r>
            <a:r>
              <a:rPr lang="en-US" sz="2000" dirty="0" smtClean="0"/>
              <a:t> </a:t>
            </a:r>
            <a:r>
              <a:rPr lang="en-US" sz="2000" dirty="0" err="1" smtClean="0"/>
              <a:t>worden</a:t>
            </a:r>
            <a:r>
              <a:rPr lang="en-US" sz="2000" dirty="0" smtClean="0"/>
              <a:t>.</a:t>
            </a:r>
          </a:p>
          <a:p>
            <a:endParaRPr lang="en-US" sz="2000" dirty="0" smtClean="0"/>
          </a:p>
          <a:p>
            <a:r>
              <a:rPr lang="en-US" sz="2000" dirty="0" err="1" smtClean="0"/>
              <a:t>Voor</a:t>
            </a:r>
            <a:r>
              <a:rPr lang="en-US" sz="2000" dirty="0" smtClean="0"/>
              <a:t> de </a:t>
            </a:r>
            <a:r>
              <a:rPr lang="en-US" sz="2000" dirty="0" err="1" smtClean="0"/>
              <a:t>beantwoording</a:t>
            </a:r>
            <a:r>
              <a:rPr lang="en-US" sz="2000" dirty="0" smtClean="0"/>
              <a:t> van </a:t>
            </a:r>
            <a:r>
              <a:rPr lang="en-US" sz="2000" dirty="0" err="1" smtClean="0"/>
              <a:t>deze</a:t>
            </a:r>
            <a:r>
              <a:rPr lang="en-US" sz="2000" dirty="0" smtClean="0"/>
              <a:t> </a:t>
            </a:r>
            <a:r>
              <a:rPr lang="en-US" sz="2000" dirty="0" err="1" smtClean="0"/>
              <a:t>vraag</a:t>
            </a:r>
            <a:r>
              <a:rPr lang="en-US" sz="2000" dirty="0" smtClean="0"/>
              <a:t> </a:t>
            </a:r>
            <a:r>
              <a:rPr lang="en-US" sz="2000" dirty="0" err="1" smtClean="0"/>
              <a:t>gaan</a:t>
            </a:r>
            <a:r>
              <a:rPr lang="en-US" sz="2000" dirty="0" smtClean="0"/>
              <a:t> we </a:t>
            </a:r>
            <a:r>
              <a:rPr lang="en-US" sz="2000" dirty="0" err="1" smtClean="0"/>
              <a:t>zorgen</a:t>
            </a:r>
            <a:r>
              <a:rPr lang="en-US" sz="2000" dirty="0" smtClean="0"/>
              <a:t> </a:t>
            </a:r>
            <a:r>
              <a:rPr lang="en-US" sz="2000" dirty="0" err="1" smtClean="0"/>
              <a:t>voor</a:t>
            </a:r>
            <a:r>
              <a:rPr lang="en-US" sz="2000" dirty="0" smtClean="0"/>
              <a:t> </a:t>
            </a:r>
          </a:p>
          <a:p>
            <a:r>
              <a:rPr lang="en-US" sz="2000" dirty="0" err="1" smtClean="0"/>
              <a:t>begeleiding</a:t>
            </a:r>
            <a:r>
              <a:rPr lang="en-US" sz="2000" dirty="0" smtClean="0"/>
              <a:t> van </a:t>
            </a:r>
            <a:r>
              <a:rPr lang="en-US" sz="2000" dirty="0" err="1" smtClean="0"/>
              <a:t>een</a:t>
            </a:r>
            <a:r>
              <a:rPr lang="en-US" sz="2000" dirty="0" smtClean="0"/>
              <a:t> expert van </a:t>
            </a:r>
            <a:r>
              <a:rPr lang="en-US" sz="2000" dirty="0" err="1" smtClean="0"/>
              <a:t>buiten</a:t>
            </a:r>
            <a:r>
              <a:rPr lang="en-US" sz="2000" dirty="0" smtClean="0"/>
              <a:t> </a:t>
            </a:r>
            <a:r>
              <a:rPr lang="en-US" sz="2000" dirty="0" err="1" smtClean="0"/>
              <a:t>onze</a:t>
            </a:r>
            <a:r>
              <a:rPr lang="en-US" sz="2000" dirty="0" smtClean="0"/>
              <a:t> </a:t>
            </a:r>
            <a:r>
              <a:rPr lang="en-US" sz="2000" dirty="0" err="1" smtClean="0"/>
              <a:t>gemeente</a:t>
            </a:r>
            <a:r>
              <a:rPr lang="en-US" sz="2000" dirty="0" smtClean="0"/>
              <a:t> .</a:t>
            </a:r>
            <a:endParaRPr lang="nl-NL"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b="0" dirty="0" smtClean="0"/>
              <a:t>3. één kerk 1/3 </a:t>
            </a:r>
            <a:endParaRPr lang="nl-NL" sz="3600" b="0" dirty="0"/>
          </a:p>
        </p:txBody>
      </p:sp>
      <p:sp>
        <p:nvSpPr>
          <p:cNvPr id="3" name="Tijdelijke aanduiding voor inhoud 2"/>
          <p:cNvSpPr>
            <a:spLocks noGrp="1"/>
          </p:cNvSpPr>
          <p:nvPr>
            <p:ph idx="1"/>
          </p:nvPr>
        </p:nvSpPr>
        <p:spPr/>
        <p:txBody>
          <a:bodyPr/>
          <a:lstStyle/>
          <a:p>
            <a:pPr eaLnBrk="1" fontAlgn="t" hangingPunct="1"/>
            <a:r>
              <a:rPr lang="en-US" sz="2400" u="sng" dirty="0" err="1" smtClean="0"/>
              <a:t>Commissie</a:t>
            </a:r>
            <a:r>
              <a:rPr lang="en-US" sz="2400" u="sng" dirty="0" smtClean="0"/>
              <a:t> </a:t>
            </a:r>
            <a:r>
              <a:rPr lang="en-US" sz="2400" u="sng" dirty="0" err="1" smtClean="0"/>
              <a:t>Toekomst</a:t>
            </a:r>
            <a:endParaRPr lang="nl-NL" sz="2400" u="sng" dirty="0" smtClean="0"/>
          </a:p>
          <a:p>
            <a:pPr eaLnBrk="1" fontAlgn="t" hangingPunct="1"/>
            <a:r>
              <a:rPr lang="nl-NL" sz="2000" dirty="0" smtClean="0"/>
              <a:t>Zo snel mogelijk één gemeente in één kerk</a:t>
            </a:r>
            <a:r>
              <a:rPr lang="nl-NL" sz="2000" u="sng" dirty="0" smtClean="0"/>
              <a:t>gebouw</a:t>
            </a:r>
          </a:p>
          <a:p>
            <a:pPr eaLnBrk="1" fontAlgn="t" hangingPunct="1"/>
            <a:endParaRPr lang="en-US" sz="2000" u="sng" dirty="0" smtClean="0"/>
          </a:p>
          <a:p>
            <a:pPr eaLnBrk="1" fontAlgn="t" hangingPunct="1"/>
            <a:r>
              <a:rPr lang="en-US" sz="2000" u="sng" dirty="0" err="1" smtClean="0"/>
              <a:t>Algemene</a:t>
            </a:r>
            <a:r>
              <a:rPr lang="en-US" sz="2000" u="sng" dirty="0" smtClean="0"/>
              <a:t> </a:t>
            </a:r>
            <a:r>
              <a:rPr lang="en-US" sz="2000" u="sng" dirty="0" err="1" smtClean="0"/>
              <a:t>Kerkenraad</a:t>
            </a:r>
            <a:r>
              <a:rPr lang="en-US" sz="2000" u="sng" dirty="0" smtClean="0"/>
              <a:t>:</a:t>
            </a:r>
          </a:p>
          <a:p>
            <a:pPr eaLnBrk="1" fontAlgn="t" hangingPunct="1"/>
            <a:r>
              <a:rPr lang="en-US" sz="2000" dirty="0" smtClean="0"/>
              <a:t>De </a:t>
            </a:r>
            <a:r>
              <a:rPr lang="en-US" sz="2000" dirty="0" err="1" smtClean="0"/>
              <a:t>prioriteit</a:t>
            </a:r>
            <a:r>
              <a:rPr lang="en-US" sz="2000" dirty="0" smtClean="0"/>
              <a:t> </a:t>
            </a:r>
            <a:r>
              <a:rPr lang="en-US" sz="2000" dirty="0" err="1" smtClean="0"/>
              <a:t>ligt</a:t>
            </a:r>
            <a:r>
              <a:rPr lang="en-US" sz="2000" dirty="0" smtClean="0"/>
              <a:t> </a:t>
            </a:r>
            <a:r>
              <a:rPr lang="en-US" sz="2000" dirty="0" err="1" smtClean="0"/>
              <a:t>niet</a:t>
            </a:r>
            <a:r>
              <a:rPr lang="en-US" sz="2000" dirty="0" smtClean="0"/>
              <a:t> </a:t>
            </a:r>
            <a:r>
              <a:rPr lang="en-US" sz="2000" dirty="0" err="1" smtClean="0"/>
              <a:t>zozeer</a:t>
            </a:r>
            <a:r>
              <a:rPr lang="en-US" sz="2000" dirty="0" smtClean="0"/>
              <a:t> </a:t>
            </a:r>
            <a:r>
              <a:rPr lang="en-US" sz="2000" dirty="0" err="1" smtClean="0"/>
              <a:t>bij</a:t>
            </a:r>
            <a:r>
              <a:rPr lang="en-US" sz="2000" dirty="0" smtClean="0"/>
              <a:t> de </a:t>
            </a:r>
            <a:r>
              <a:rPr lang="en-US" sz="2000" dirty="0" err="1" smtClean="0"/>
              <a:t>tijd</a:t>
            </a:r>
            <a:r>
              <a:rPr lang="en-US" sz="2000" dirty="0" smtClean="0"/>
              <a:t> </a:t>
            </a:r>
            <a:r>
              <a:rPr lang="en-US" sz="2000" dirty="0" err="1" smtClean="0"/>
              <a:t>maar</a:t>
            </a:r>
            <a:r>
              <a:rPr lang="en-US" sz="2000" dirty="0" smtClean="0"/>
              <a:t> </a:t>
            </a:r>
            <a:r>
              <a:rPr lang="en-US" sz="2000" dirty="0" err="1" smtClean="0"/>
              <a:t>eerder</a:t>
            </a:r>
            <a:r>
              <a:rPr lang="en-US" sz="2000" dirty="0" smtClean="0"/>
              <a:t> </a:t>
            </a:r>
            <a:r>
              <a:rPr lang="en-US" sz="2000" dirty="0" err="1" smtClean="0"/>
              <a:t>bij</a:t>
            </a:r>
            <a:r>
              <a:rPr lang="en-US" sz="2000" dirty="0" smtClean="0"/>
              <a:t> de </a:t>
            </a:r>
            <a:r>
              <a:rPr lang="en-US" sz="2000" dirty="0" err="1" smtClean="0"/>
              <a:t>kwaliteit</a:t>
            </a:r>
            <a:r>
              <a:rPr lang="en-US" sz="2000" dirty="0" smtClean="0"/>
              <a:t>. </a:t>
            </a:r>
          </a:p>
          <a:p>
            <a:pPr eaLnBrk="1" fontAlgn="t" hangingPunct="1"/>
            <a:r>
              <a:rPr lang="en-US" sz="2000" dirty="0" err="1" smtClean="0"/>
              <a:t>Hier</a:t>
            </a:r>
            <a:r>
              <a:rPr lang="en-US" sz="2000" dirty="0" smtClean="0"/>
              <a:t> </a:t>
            </a:r>
            <a:r>
              <a:rPr lang="en-US" sz="2000" dirty="0" err="1" smtClean="0"/>
              <a:t>hebben</a:t>
            </a:r>
            <a:r>
              <a:rPr lang="en-US" sz="2000" dirty="0" smtClean="0"/>
              <a:t> we </a:t>
            </a:r>
            <a:r>
              <a:rPr lang="en-US" sz="2000" dirty="0" err="1" smtClean="0"/>
              <a:t>wellicht</a:t>
            </a:r>
            <a:r>
              <a:rPr lang="en-US" sz="2000" dirty="0" smtClean="0"/>
              <a:t> de expertise van de </a:t>
            </a:r>
            <a:r>
              <a:rPr lang="en-US" sz="2000" dirty="0" err="1" smtClean="0"/>
              <a:t>landelijke</a:t>
            </a:r>
            <a:r>
              <a:rPr lang="en-US" sz="2000" dirty="0" smtClean="0"/>
              <a:t> PKN </a:t>
            </a:r>
            <a:r>
              <a:rPr lang="en-US" sz="2000" dirty="0" err="1" smtClean="0"/>
              <a:t>bij</a:t>
            </a:r>
            <a:r>
              <a:rPr lang="en-US" sz="2000" dirty="0" smtClean="0"/>
              <a:t> </a:t>
            </a:r>
          </a:p>
          <a:p>
            <a:pPr eaLnBrk="1" fontAlgn="t" hangingPunct="1"/>
            <a:r>
              <a:rPr lang="en-US" sz="2000" dirty="0" err="1" smtClean="0"/>
              <a:t>nodig</a:t>
            </a:r>
            <a:r>
              <a:rPr lang="en-US" sz="2000" dirty="0" smtClean="0"/>
              <a:t>.</a:t>
            </a:r>
            <a:endParaRPr lang="nl-NL" sz="2000" dirty="0" smtClean="0"/>
          </a:p>
          <a:p>
            <a:pPr eaLnBrk="1" fontAlgn="t" hangingPunct="1"/>
            <a:r>
              <a:rPr lang="nl-NL" b="1" dirty="0" smtClean="0"/>
              <a:t> </a:t>
            </a:r>
          </a:p>
          <a:p>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3.</a:t>
            </a:r>
            <a:r>
              <a:rPr lang="nl-NL" sz="3600" b="0" dirty="0" smtClean="0"/>
              <a:t> één kerk 2/3 </a:t>
            </a:r>
            <a:r>
              <a:rPr lang="en-US" sz="3600" b="0" dirty="0" smtClean="0"/>
              <a:t> </a:t>
            </a:r>
            <a:endParaRPr lang="nl-NL" sz="3600" b="0" dirty="0"/>
          </a:p>
        </p:txBody>
      </p:sp>
      <p:sp>
        <p:nvSpPr>
          <p:cNvPr id="3" name="Tijdelijke aanduiding voor inhoud 2"/>
          <p:cNvSpPr>
            <a:spLocks noGrp="1"/>
          </p:cNvSpPr>
          <p:nvPr>
            <p:ph idx="1"/>
          </p:nvPr>
        </p:nvSpPr>
        <p:spPr/>
        <p:txBody>
          <a:bodyPr/>
          <a:lstStyle/>
          <a:p>
            <a:pPr eaLnBrk="1" fontAlgn="t" hangingPunct="1">
              <a:buFont typeface="+mj-lt"/>
              <a:buAutoNum type="arabicPeriod"/>
            </a:pPr>
            <a:r>
              <a:rPr lang="nl-NL" sz="1600" b="1" dirty="0" smtClean="0"/>
              <a:t>Okt. 2015: </a:t>
            </a:r>
            <a:r>
              <a:rPr lang="nl-NL" sz="1600" dirty="0" smtClean="0"/>
              <a:t>één dienst per zondag</a:t>
            </a:r>
            <a:r>
              <a:rPr lang="en-US" sz="1600" dirty="0" smtClean="0"/>
              <a:t> is </a:t>
            </a:r>
            <a:r>
              <a:rPr lang="en-US" sz="1600" dirty="0" err="1" smtClean="0"/>
              <a:t>een</a:t>
            </a:r>
            <a:r>
              <a:rPr lang="en-US" sz="1600" dirty="0" smtClean="0"/>
              <a:t> </a:t>
            </a:r>
            <a:r>
              <a:rPr lang="en-US" sz="1600" dirty="0" err="1" smtClean="0"/>
              <a:t>goed</a:t>
            </a:r>
            <a:r>
              <a:rPr lang="en-US" sz="1600" dirty="0" smtClean="0"/>
              <a:t> punt </a:t>
            </a:r>
            <a:r>
              <a:rPr lang="en-US" sz="1600" dirty="0" err="1" smtClean="0"/>
              <a:t>maar</a:t>
            </a:r>
            <a:r>
              <a:rPr lang="en-US" sz="1600" dirty="0" smtClean="0"/>
              <a:t> </a:t>
            </a:r>
            <a:r>
              <a:rPr lang="en-US" sz="1600" dirty="0" err="1" smtClean="0"/>
              <a:t>niet</a:t>
            </a:r>
            <a:r>
              <a:rPr lang="en-US" sz="1600" dirty="0" smtClean="0"/>
              <a:t> al </a:t>
            </a:r>
            <a:r>
              <a:rPr lang="en-US" sz="1600" dirty="0" err="1" smtClean="0"/>
              <a:t>vanaf</a:t>
            </a:r>
            <a:r>
              <a:rPr lang="en-US" sz="1600" dirty="0" smtClean="0"/>
              <a:t> </a:t>
            </a:r>
            <a:r>
              <a:rPr lang="en-US" sz="1600" dirty="0" err="1" smtClean="0"/>
              <a:t>november</a:t>
            </a:r>
            <a:r>
              <a:rPr lang="en-US" sz="1600" dirty="0" smtClean="0"/>
              <a:t> 2015. </a:t>
            </a:r>
            <a:r>
              <a:rPr lang="en-US" sz="1600" dirty="0" err="1" smtClean="0"/>
              <a:t>Wellicht</a:t>
            </a:r>
            <a:r>
              <a:rPr lang="en-US" sz="1600" dirty="0" smtClean="0"/>
              <a:t> </a:t>
            </a:r>
            <a:r>
              <a:rPr lang="en-US" sz="1600" dirty="0" err="1" smtClean="0"/>
              <a:t>na</a:t>
            </a:r>
            <a:r>
              <a:rPr lang="en-US" sz="1600" dirty="0" smtClean="0"/>
              <a:t> de </a:t>
            </a:r>
            <a:r>
              <a:rPr lang="en-US" sz="1600" dirty="0" err="1" smtClean="0"/>
              <a:t>zomer</a:t>
            </a:r>
            <a:r>
              <a:rPr lang="en-US" sz="1600" dirty="0" smtClean="0"/>
              <a:t> van 2016 </a:t>
            </a:r>
            <a:r>
              <a:rPr lang="en-US" sz="1600" dirty="0" err="1" smtClean="0"/>
              <a:t>beginnen</a:t>
            </a:r>
            <a:r>
              <a:rPr lang="en-US" sz="1600" dirty="0" smtClean="0"/>
              <a:t>. </a:t>
            </a:r>
            <a:r>
              <a:rPr lang="en-US" sz="1600" dirty="0" err="1" smtClean="0"/>
              <a:t>Wellicht</a:t>
            </a:r>
            <a:r>
              <a:rPr lang="en-US" sz="1600" dirty="0" smtClean="0"/>
              <a:t> per </a:t>
            </a:r>
            <a:r>
              <a:rPr lang="en-US" sz="1600" dirty="0" err="1" smtClean="0"/>
              <a:t>kwartaal</a:t>
            </a:r>
            <a:r>
              <a:rPr lang="en-US" sz="1600" dirty="0" smtClean="0"/>
              <a:t> </a:t>
            </a:r>
            <a:r>
              <a:rPr lang="en-US" sz="1600" dirty="0" err="1" smtClean="0"/>
              <a:t>wisselen</a:t>
            </a:r>
            <a:r>
              <a:rPr lang="en-US" sz="1600" dirty="0" smtClean="0"/>
              <a:t>. </a:t>
            </a:r>
            <a:r>
              <a:rPr lang="en-US" sz="1600" dirty="0" err="1" smtClean="0"/>
              <a:t>Hier</a:t>
            </a:r>
            <a:r>
              <a:rPr lang="en-US" sz="1600" dirty="0" smtClean="0"/>
              <a:t> </a:t>
            </a:r>
            <a:r>
              <a:rPr lang="en-US" sz="1600" dirty="0" err="1" smtClean="0"/>
              <a:t>moet</a:t>
            </a:r>
            <a:r>
              <a:rPr lang="en-US" sz="1600" dirty="0" smtClean="0"/>
              <a:t> </a:t>
            </a:r>
            <a:r>
              <a:rPr lang="en-US" sz="1600" dirty="0" err="1" smtClean="0"/>
              <a:t>nog</a:t>
            </a:r>
            <a:r>
              <a:rPr lang="en-US" sz="1600" dirty="0" smtClean="0"/>
              <a:t> </a:t>
            </a:r>
            <a:r>
              <a:rPr lang="en-US" sz="1600" dirty="0" err="1" smtClean="0"/>
              <a:t>verder</a:t>
            </a:r>
            <a:r>
              <a:rPr lang="en-US" sz="1600" dirty="0" smtClean="0"/>
              <a:t> over </a:t>
            </a:r>
            <a:r>
              <a:rPr lang="en-US" sz="1600" dirty="0" err="1" smtClean="0"/>
              <a:t>nagedacht</a:t>
            </a:r>
            <a:r>
              <a:rPr lang="en-US" sz="1600" dirty="0" smtClean="0"/>
              <a:t> </a:t>
            </a:r>
            <a:r>
              <a:rPr lang="en-US" sz="1600" dirty="0" err="1" smtClean="0"/>
              <a:t>worden</a:t>
            </a:r>
            <a:r>
              <a:rPr lang="en-US" sz="1600" dirty="0" smtClean="0"/>
              <a:t>. Moet </a:t>
            </a:r>
            <a:r>
              <a:rPr lang="en-US" sz="1600" dirty="0" err="1" smtClean="0"/>
              <a:t>wel</a:t>
            </a:r>
            <a:r>
              <a:rPr lang="en-US" sz="1600" dirty="0" smtClean="0"/>
              <a:t> </a:t>
            </a:r>
            <a:r>
              <a:rPr lang="en-US" sz="1600" dirty="0" err="1" smtClean="0"/>
              <a:t>enige</a:t>
            </a:r>
            <a:r>
              <a:rPr lang="en-US" sz="1600" dirty="0" smtClean="0"/>
              <a:t> </a:t>
            </a:r>
            <a:r>
              <a:rPr lang="en-US" sz="1600" dirty="0" err="1" smtClean="0"/>
              <a:t>maanden</a:t>
            </a:r>
            <a:r>
              <a:rPr lang="en-US" sz="1600" dirty="0" smtClean="0"/>
              <a:t> </a:t>
            </a:r>
            <a:r>
              <a:rPr lang="en-US" sz="1600" dirty="0" err="1" smtClean="0"/>
              <a:t>voor</a:t>
            </a:r>
            <a:r>
              <a:rPr lang="en-US" sz="1600" dirty="0" smtClean="0"/>
              <a:t> </a:t>
            </a:r>
            <a:r>
              <a:rPr lang="en-US" sz="1600" dirty="0" err="1" smtClean="0"/>
              <a:t>emeritaat</a:t>
            </a:r>
            <a:r>
              <a:rPr lang="en-US" sz="1600" dirty="0" smtClean="0"/>
              <a:t> Ds. Becker (1 </a:t>
            </a:r>
            <a:r>
              <a:rPr lang="en-US" sz="1600" dirty="0" err="1" smtClean="0"/>
              <a:t>april</a:t>
            </a:r>
            <a:r>
              <a:rPr lang="en-US" sz="1600" dirty="0" smtClean="0"/>
              <a:t> 2017) </a:t>
            </a:r>
            <a:r>
              <a:rPr lang="en-US" sz="1600" dirty="0" err="1" smtClean="0"/>
              <a:t>ingevoerd</a:t>
            </a:r>
            <a:r>
              <a:rPr lang="en-US" sz="1600" dirty="0" smtClean="0"/>
              <a:t> </a:t>
            </a:r>
            <a:r>
              <a:rPr lang="en-US" sz="1600" dirty="0" err="1" smtClean="0"/>
              <a:t>zijn</a:t>
            </a:r>
            <a:r>
              <a:rPr lang="en-US" sz="1600" dirty="0" smtClean="0"/>
              <a:t>. Van </a:t>
            </a:r>
            <a:r>
              <a:rPr lang="en-US" sz="1600" dirty="0" err="1" smtClean="0"/>
              <a:t>tevoren</a:t>
            </a:r>
            <a:r>
              <a:rPr lang="en-US" sz="1600" dirty="0" smtClean="0"/>
              <a:t> </a:t>
            </a:r>
            <a:r>
              <a:rPr lang="en-US" sz="1600" dirty="0" err="1" smtClean="0"/>
              <a:t>vastleggen</a:t>
            </a:r>
            <a:r>
              <a:rPr lang="en-US" sz="1600" dirty="0" smtClean="0"/>
              <a:t> </a:t>
            </a:r>
            <a:r>
              <a:rPr lang="en-US" sz="1600" dirty="0" err="1" smtClean="0"/>
              <a:t>wat</a:t>
            </a:r>
            <a:r>
              <a:rPr lang="en-US" sz="1600" dirty="0" smtClean="0"/>
              <a:t> </a:t>
            </a:r>
            <a:r>
              <a:rPr lang="en-US" sz="1600" dirty="0" err="1" smtClean="0"/>
              <a:t>er</a:t>
            </a:r>
            <a:r>
              <a:rPr lang="en-US" sz="1600" dirty="0" smtClean="0"/>
              <a:t> </a:t>
            </a:r>
            <a:r>
              <a:rPr lang="en-US" sz="1600" dirty="0" err="1" smtClean="0"/>
              <a:t>moet</a:t>
            </a:r>
            <a:r>
              <a:rPr lang="en-US" sz="1600" dirty="0" smtClean="0"/>
              <a:t> </a:t>
            </a:r>
            <a:r>
              <a:rPr lang="en-US" sz="1600" dirty="0" err="1" smtClean="0"/>
              <a:t>gebeuren</a:t>
            </a:r>
            <a:r>
              <a:rPr lang="en-US" sz="1600" dirty="0" smtClean="0"/>
              <a:t> </a:t>
            </a:r>
            <a:r>
              <a:rPr lang="en-US" sz="1600" dirty="0" err="1" smtClean="0"/>
              <a:t>bij</a:t>
            </a:r>
            <a:r>
              <a:rPr lang="en-US" sz="1600" dirty="0" smtClean="0"/>
              <a:t> </a:t>
            </a:r>
            <a:r>
              <a:rPr lang="en-US" sz="1600" dirty="0" err="1" smtClean="0"/>
              <a:t>drukke</a:t>
            </a:r>
            <a:r>
              <a:rPr lang="en-US" sz="1600" dirty="0" smtClean="0"/>
              <a:t> </a:t>
            </a:r>
            <a:r>
              <a:rPr lang="en-US" sz="1600" dirty="0" err="1" smtClean="0"/>
              <a:t>diensten</a:t>
            </a:r>
            <a:r>
              <a:rPr lang="en-US" sz="1600" dirty="0" smtClean="0"/>
              <a:t>, </a:t>
            </a:r>
            <a:r>
              <a:rPr lang="en-US" sz="1600" dirty="0" err="1" smtClean="0"/>
              <a:t>te</a:t>
            </a:r>
            <a:r>
              <a:rPr lang="en-US" sz="1600" dirty="0" smtClean="0"/>
              <a:t> </a:t>
            </a:r>
            <a:r>
              <a:rPr lang="en-US" sz="1600" dirty="0" err="1" smtClean="0"/>
              <a:t>beginnen</a:t>
            </a:r>
            <a:r>
              <a:rPr lang="en-US" sz="1600" dirty="0" smtClean="0"/>
              <a:t> met 1e </a:t>
            </a:r>
            <a:r>
              <a:rPr lang="en-US" sz="1600" dirty="0" err="1" smtClean="0"/>
              <a:t>Kerstdag</a:t>
            </a:r>
            <a:r>
              <a:rPr lang="en-US" sz="1600" dirty="0" smtClean="0"/>
              <a:t> 2016.  </a:t>
            </a:r>
          </a:p>
          <a:p>
            <a:pPr eaLnBrk="1" fontAlgn="t" hangingPunct="1"/>
            <a:endParaRPr lang="en-US" sz="1600" dirty="0" smtClean="0"/>
          </a:p>
          <a:p>
            <a:pPr eaLnBrk="1" fontAlgn="t" hangingPunct="1"/>
            <a:r>
              <a:rPr lang="en-US" sz="1600" dirty="0" smtClean="0"/>
              <a:t>      </a:t>
            </a:r>
            <a:r>
              <a:rPr lang="en-US" sz="1600" b="1" dirty="0" smtClean="0"/>
              <a:t>Feb. 2016:</a:t>
            </a:r>
            <a:r>
              <a:rPr lang="en-US" sz="1600" dirty="0" smtClean="0"/>
              <a:t> </a:t>
            </a:r>
            <a:r>
              <a:rPr lang="en-US" sz="1600" dirty="0" err="1" smtClean="0"/>
              <a:t>na</a:t>
            </a:r>
            <a:r>
              <a:rPr lang="en-US" sz="1600" dirty="0" smtClean="0"/>
              <a:t> de </a:t>
            </a:r>
            <a:r>
              <a:rPr lang="en-US" sz="1600" dirty="0" err="1" smtClean="0"/>
              <a:t>zomer</a:t>
            </a:r>
            <a:r>
              <a:rPr lang="en-US" sz="1600" dirty="0" smtClean="0"/>
              <a:t> </a:t>
            </a:r>
            <a:r>
              <a:rPr lang="en-US" sz="1600" dirty="0" err="1" smtClean="0"/>
              <a:t>beginnen</a:t>
            </a:r>
            <a:r>
              <a:rPr lang="en-US" sz="1600" dirty="0" smtClean="0"/>
              <a:t>. </a:t>
            </a:r>
            <a:r>
              <a:rPr lang="en-US" sz="1600" dirty="0" err="1" smtClean="0"/>
              <a:t>Frequentie</a:t>
            </a:r>
            <a:r>
              <a:rPr lang="en-US" sz="1600" dirty="0" smtClean="0"/>
              <a:t> van </a:t>
            </a:r>
            <a:r>
              <a:rPr lang="en-US" sz="1600" dirty="0" err="1" smtClean="0"/>
              <a:t>wisselen</a:t>
            </a:r>
            <a:r>
              <a:rPr lang="en-US" sz="1600" dirty="0" smtClean="0"/>
              <a:t> </a:t>
            </a:r>
            <a:r>
              <a:rPr lang="en-US" sz="1600" dirty="0" err="1" smtClean="0"/>
              <a:t>moet</a:t>
            </a:r>
            <a:r>
              <a:rPr lang="en-US" sz="1600" dirty="0" smtClean="0"/>
              <a:t> </a:t>
            </a:r>
            <a:r>
              <a:rPr lang="en-US" sz="1600" dirty="0" err="1" smtClean="0"/>
              <a:t>nog</a:t>
            </a:r>
            <a:r>
              <a:rPr lang="en-US" sz="1600" dirty="0" smtClean="0"/>
              <a:t> </a:t>
            </a:r>
            <a:r>
              <a:rPr lang="en-US" sz="1600" dirty="0" err="1" smtClean="0"/>
              <a:t>vastgesteld</a:t>
            </a:r>
            <a:r>
              <a:rPr lang="en-US" sz="1600" dirty="0" smtClean="0"/>
              <a:t> </a:t>
            </a:r>
            <a:r>
              <a:rPr lang="en-US" sz="1600" dirty="0" err="1" smtClean="0"/>
              <a:t>worden</a:t>
            </a:r>
            <a:r>
              <a:rPr lang="en-US" sz="1600" dirty="0" smtClean="0"/>
              <a:t>. </a:t>
            </a:r>
            <a:r>
              <a:rPr lang="en-US" sz="1600" dirty="0" err="1" smtClean="0"/>
              <a:t>Voorstel</a:t>
            </a:r>
            <a:r>
              <a:rPr lang="en-US" sz="1600" dirty="0" smtClean="0"/>
              <a:t> AK: 19 </a:t>
            </a:r>
            <a:r>
              <a:rPr lang="en-US" sz="1600" dirty="0" err="1" smtClean="0"/>
              <a:t>april</a:t>
            </a:r>
            <a:r>
              <a:rPr lang="en-US" sz="1600" dirty="0" smtClean="0"/>
              <a:t>, </a:t>
            </a:r>
            <a:r>
              <a:rPr lang="en-US" sz="1600" dirty="0" err="1" smtClean="0"/>
              <a:t>gemeenteavond</a:t>
            </a:r>
            <a:r>
              <a:rPr lang="en-US" sz="1600" dirty="0" smtClean="0"/>
              <a:t>: 24 </a:t>
            </a:r>
            <a:r>
              <a:rPr lang="en-US" sz="1600" dirty="0" err="1" smtClean="0"/>
              <a:t>mei</a:t>
            </a:r>
            <a:endParaRPr lang="en-US" sz="1600" dirty="0" smtClean="0"/>
          </a:p>
          <a:p>
            <a:pPr eaLnBrk="1" fontAlgn="t" hangingPunct="1"/>
            <a:endParaRPr lang="nl-NL" sz="1600" dirty="0" smtClean="0"/>
          </a:p>
          <a:p>
            <a:pPr eaLnBrk="1" fontAlgn="t" hangingPunct="1">
              <a:buFont typeface="+mj-lt"/>
              <a:buAutoNum type="arabicPeriod" startAt="2"/>
            </a:pPr>
            <a:r>
              <a:rPr lang="nl-NL" sz="1600" b="1" dirty="0" smtClean="0"/>
              <a:t>Okt. 2015: </a:t>
            </a:r>
            <a:r>
              <a:rPr lang="nl-NL" sz="1600" dirty="0" smtClean="0"/>
              <a:t>vanaf 1 januari 2016 procedure in gang zetten om te komen tot 1 kerkgebouw is te vroeg. Nu nog niet nodig. Niet teveel tegelijk doen. De prioriteit ligt eerst bij onze personele bezetting. </a:t>
            </a:r>
          </a:p>
          <a:p>
            <a:pPr eaLnBrk="1" fontAlgn="t" hangingPunct="1">
              <a:buFont typeface="+mj-lt"/>
              <a:buAutoNum type="arabicPeriod" startAt="2"/>
            </a:pPr>
            <a:endParaRPr lang="en-US" sz="1600" dirty="0" smtClean="0"/>
          </a:p>
          <a:p>
            <a:pPr eaLnBrk="1" fontAlgn="t" hangingPunct="1"/>
            <a:r>
              <a:rPr lang="en-US" sz="1600" dirty="0" smtClean="0"/>
              <a:t>      </a:t>
            </a:r>
            <a:r>
              <a:rPr lang="en-US" sz="1600" b="1" dirty="0" smtClean="0"/>
              <a:t>Feb. 2016: </a:t>
            </a:r>
            <a:r>
              <a:rPr lang="en-US" sz="1600" dirty="0" err="1" smtClean="0"/>
              <a:t>benoem</a:t>
            </a:r>
            <a:r>
              <a:rPr lang="en-US" sz="1600" dirty="0" smtClean="0"/>
              <a:t> </a:t>
            </a:r>
            <a:r>
              <a:rPr lang="en-US" sz="1600" dirty="0" err="1" smtClean="0"/>
              <a:t>een</a:t>
            </a:r>
            <a:r>
              <a:rPr lang="en-US" sz="1600" dirty="0" smtClean="0"/>
              <a:t> </a:t>
            </a:r>
            <a:r>
              <a:rPr lang="en-US" sz="1600" dirty="0" err="1" smtClean="0"/>
              <a:t>commissie</a:t>
            </a:r>
            <a:r>
              <a:rPr lang="en-US" sz="1600" dirty="0" smtClean="0"/>
              <a:t> die </a:t>
            </a:r>
            <a:r>
              <a:rPr lang="en-US" sz="1600" dirty="0" err="1" smtClean="0"/>
              <a:t>gaat</a:t>
            </a:r>
            <a:r>
              <a:rPr lang="en-US" sz="1600" dirty="0" smtClean="0"/>
              <a:t> </a:t>
            </a:r>
            <a:r>
              <a:rPr lang="en-US" sz="1600" dirty="0" err="1" smtClean="0"/>
              <a:t>verkennen</a:t>
            </a:r>
            <a:r>
              <a:rPr lang="en-US" sz="1600" dirty="0" smtClean="0"/>
              <a:t>. </a:t>
            </a:r>
            <a:r>
              <a:rPr lang="en-US" sz="1600" dirty="0" err="1" smtClean="0"/>
              <a:t>Waar</a:t>
            </a:r>
            <a:r>
              <a:rPr lang="en-US" sz="1600" dirty="0" smtClean="0"/>
              <a:t> is </a:t>
            </a:r>
            <a:r>
              <a:rPr lang="en-US" sz="1600" dirty="0" err="1" smtClean="0"/>
              <a:t>vraag</a:t>
            </a:r>
            <a:r>
              <a:rPr lang="en-US" sz="1600" dirty="0" smtClean="0"/>
              <a:t> </a:t>
            </a:r>
            <a:r>
              <a:rPr lang="en-US" sz="1600" dirty="0" err="1" smtClean="0"/>
              <a:t>naar</a:t>
            </a:r>
            <a:r>
              <a:rPr lang="en-US" sz="1600" dirty="0" smtClean="0"/>
              <a:t>? </a:t>
            </a:r>
            <a:r>
              <a:rPr lang="en-US" sz="1600" dirty="0" err="1" smtClean="0"/>
              <a:t>Wat</a:t>
            </a:r>
            <a:r>
              <a:rPr lang="en-US" sz="1600" dirty="0" smtClean="0"/>
              <a:t> is </a:t>
            </a:r>
            <a:r>
              <a:rPr lang="en-US" sz="1600" dirty="0" err="1" smtClean="0"/>
              <a:t>technisch</a:t>
            </a:r>
            <a:r>
              <a:rPr lang="en-US" sz="1600" dirty="0" smtClean="0"/>
              <a:t> </a:t>
            </a:r>
            <a:r>
              <a:rPr lang="en-US" sz="1600" dirty="0" err="1" smtClean="0"/>
              <a:t>mogelijk</a:t>
            </a:r>
            <a:r>
              <a:rPr lang="en-US" sz="1600" dirty="0" smtClean="0"/>
              <a:t>? Nu </a:t>
            </a:r>
            <a:r>
              <a:rPr lang="en-US" sz="1600" dirty="0" err="1" smtClean="0"/>
              <a:t>beginnen</a:t>
            </a:r>
            <a:r>
              <a:rPr lang="en-US" sz="1600" dirty="0" smtClean="0"/>
              <a:t>, </a:t>
            </a:r>
            <a:r>
              <a:rPr lang="en-US" sz="1600" dirty="0" err="1" smtClean="0"/>
              <a:t>dit</a:t>
            </a:r>
            <a:r>
              <a:rPr lang="en-US" sz="1600" dirty="0" smtClean="0"/>
              <a:t> </a:t>
            </a:r>
            <a:r>
              <a:rPr lang="en-US" sz="1600" dirty="0" err="1" smtClean="0"/>
              <a:t>proces</a:t>
            </a:r>
            <a:r>
              <a:rPr lang="en-US" sz="1600" dirty="0" smtClean="0"/>
              <a:t> </a:t>
            </a:r>
            <a:r>
              <a:rPr lang="en-US" sz="1600" dirty="0" err="1" smtClean="0"/>
              <a:t>kan</a:t>
            </a:r>
            <a:r>
              <a:rPr lang="en-US" sz="1600" dirty="0" smtClean="0"/>
              <a:t> </a:t>
            </a:r>
            <a:r>
              <a:rPr lang="en-US" sz="1600" dirty="0" err="1" smtClean="0"/>
              <a:t>jaren</a:t>
            </a:r>
            <a:r>
              <a:rPr lang="en-US" sz="1600" dirty="0" smtClean="0"/>
              <a:t> </a:t>
            </a:r>
            <a:r>
              <a:rPr lang="en-US" sz="1600" dirty="0" err="1" smtClean="0"/>
              <a:t>duren</a:t>
            </a:r>
            <a:r>
              <a:rPr lang="en-US" sz="1600" dirty="0" smtClean="0"/>
              <a:t>. </a:t>
            </a:r>
            <a:endParaRPr lang="nl-NL" sz="1600" dirty="0" smtClean="0"/>
          </a:p>
          <a:p>
            <a:pPr eaLnBrk="1" fontAlgn="t" hangingPunct="1"/>
            <a:endParaRPr lang="nl-NL" sz="1600" dirty="0" smtClean="0"/>
          </a:p>
          <a:p>
            <a:pPr eaLnBrk="1" fontAlgn="t" hangingPunct="1"/>
            <a:r>
              <a:rPr lang="nl-NL" dirty="0" smtClean="0"/>
              <a:t> </a:t>
            </a:r>
          </a:p>
          <a:p>
            <a:pPr eaLnBrk="1" fontAlgn="t" hangingPunct="1"/>
            <a:r>
              <a:rPr lang="nl-NL" b="1" dirty="0" smtClean="0"/>
              <a:t> </a:t>
            </a:r>
          </a:p>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0" dirty="0" smtClean="0"/>
              <a:t>3.</a:t>
            </a:r>
            <a:r>
              <a:rPr lang="nl-NL" sz="3600" b="0" dirty="0" smtClean="0"/>
              <a:t> één kerk 3/3 </a:t>
            </a:r>
            <a:endParaRPr lang="nl-NL" sz="3600" dirty="0"/>
          </a:p>
        </p:txBody>
      </p:sp>
      <p:sp>
        <p:nvSpPr>
          <p:cNvPr id="3" name="Tijdelijke aanduiding voor inhoud 2"/>
          <p:cNvSpPr>
            <a:spLocks noGrp="1"/>
          </p:cNvSpPr>
          <p:nvPr>
            <p:ph idx="1"/>
          </p:nvPr>
        </p:nvSpPr>
        <p:spPr/>
        <p:txBody>
          <a:bodyPr/>
          <a:lstStyle/>
          <a:p>
            <a:pPr eaLnBrk="1" fontAlgn="t" hangingPunct="1">
              <a:buFont typeface="+mj-lt"/>
              <a:buAutoNum type="arabicPeriod" startAt="3"/>
            </a:pPr>
            <a:r>
              <a:rPr lang="en-US" sz="1600" dirty="0" err="1" smtClean="0"/>
              <a:t>Bij</a:t>
            </a:r>
            <a:r>
              <a:rPr lang="en-US" sz="1600" dirty="0" smtClean="0"/>
              <a:t> het </a:t>
            </a:r>
            <a:r>
              <a:rPr lang="en-US" sz="1600" dirty="0" err="1" smtClean="0"/>
              <a:t>eventueel</a:t>
            </a:r>
            <a:r>
              <a:rPr lang="en-US" sz="1600" dirty="0" smtClean="0"/>
              <a:t> </a:t>
            </a:r>
            <a:r>
              <a:rPr lang="en-US" sz="1600" dirty="0" err="1" smtClean="0"/>
              <a:t>afstoten</a:t>
            </a:r>
            <a:r>
              <a:rPr lang="en-US" sz="1600" dirty="0" smtClean="0"/>
              <a:t> van </a:t>
            </a:r>
            <a:r>
              <a:rPr lang="en-US" sz="1600" dirty="0" err="1" smtClean="0"/>
              <a:t>een</a:t>
            </a:r>
            <a:r>
              <a:rPr lang="en-US" sz="1600" dirty="0" smtClean="0"/>
              <a:t> </a:t>
            </a:r>
            <a:r>
              <a:rPr lang="en-US" sz="1600" dirty="0" err="1" smtClean="0"/>
              <a:t>kerkgebouw</a:t>
            </a:r>
            <a:r>
              <a:rPr lang="en-US" sz="1600" dirty="0" smtClean="0"/>
              <a:t> </a:t>
            </a:r>
            <a:r>
              <a:rPr lang="en-US" sz="1600" dirty="0" err="1" smtClean="0"/>
              <a:t>zullen</a:t>
            </a:r>
            <a:r>
              <a:rPr lang="en-US" sz="1600" dirty="0" smtClean="0"/>
              <a:t> </a:t>
            </a:r>
            <a:r>
              <a:rPr lang="en-US" sz="1600" dirty="0" err="1" smtClean="0"/>
              <a:t>te</a:t>
            </a:r>
            <a:r>
              <a:rPr lang="en-US" sz="1600" dirty="0" smtClean="0"/>
              <a:t> </a:t>
            </a:r>
            <a:r>
              <a:rPr lang="en-US" sz="1600" dirty="0" err="1" smtClean="0"/>
              <a:t>zijner</a:t>
            </a:r>
            <a:r>
              <a:rPr lang="en-US" sz="1600" dirty="0" smtClean="0"/>
              <a:t> </a:t>
            </a:r>
            <a:r>
              <a:rPr lang="en-US" sz="1600" dirty="0" err="1" smtClean="0"/>
              <a:t>tijd</a:t>
            </a:r>
            <a:r>
              <a:rPr lang="en-US" sz="1600" dirty="0" smtClean="0"/>
              <a:t> de </a:t>
            </a:r>
            <a:r>
              <a:rPr lang="en-US" sz="1600" dirty="0" err="1" smtClean="0"/>
              <a:t>bepalingen</a:t>
            </a:r>
            <a:r>
              <a:rPr lang="en-US" sz="1600" dirty="0" smtClean="0"/>
              <a:t> van de </a:t>
            </a:r>
            <a:r>
              <a:rPr lang="en-US" sz="1600" dirty="0" err="1" smtClean="0"/>
              <a:t>kerkorde</a:t>
            </a:r>
            <a:r>
              <a:rPr lang="en-US" sz="1600" dirty="0" smtClean="0"/>
              <a:t> </a:t>
            </a:r>
            <a:r>
              <a:rPr lang="en-US" sz="1600" dirty="0" err="1" smtClean="0"/>
              <a:t>gevolgd</a:t>
            </a:r>
            <a:r>
              <a:rPr lang="en-US" sz="1600" dirty="0" smtClean="0"/>
              <a:t> </a:t>
            </a:r>
            <a:r>
              <a:rPr lang="en-US" sz="1600" dirty="0" err="1" smtClean="0"/>
              <a:t>worden</a:t>
            </a:r>
            <a:r>
              <a:rPr lang="en-US" sz="1600" dirty="0" smtClean="0"/>
              <a:t>.</a:t>
            </a:r>
          </a:p>
          <a:p>
            <a:pPr eaLnBrk="1" fontAlgn="t" hangingPunct="1"/>
            <a:endParaRPr lang="en-US" sz="1600" dirty="0" smtClean="0"/>
          </a:p>
          <a:p>
            <a:pPr eaLnBrk="1" fontAlgn="t" hangingPunct="1"/>
            <a:endParaRPr lang="nl-NL" sz="1600" dirty="0" smtClean="0"/>
          </a:p>
          <a:p>
            <a:pPr eaLnBrk="1" fontAlgn="t" hangingPunct="1">
              <a:buFont typeface="+mj-lt"/>
              <a:buAutoNum type="arabicPeriod" startAt="4"/>
            </a:pPr>
            <a:r>
              <a:rPr lang="nl-NL" sz="1600" b="1" dirty="0" smtClean="0"/>
              <a:t>Commissie Toekomst: </a:t>
            </a:r>
            <a:r>
              <a:rPr lang="nl-NL" sz="1600" dirty="0" smtClean="0"/>
              <a:t>Per direct een plancommissie benoemen die een plan van eisen opstelt, met aandacht voor financiële consequenties. Een werkgroep instellen bestaande uit deskundigen op het gebied van bouwkunde en financiën en het ontwikkelen van een kostenplan ter voorbereiding van eventuele verkoop van kerkgebouw(en).</a:t>
            </a:r>
          </a:p>
          <a:p>
            <a:pPr eaLnBrk="1" fontAlgn="t" hangingPunct="1">
              <a:buFont typeface="+mj-lt"/>
              <a:buAutoNum type="arabicPeriod" startAt="4"/>
            </a:pPr>
            <a:endParaRPr lang="nl-NL" sz="1600" dirty="0" smtClean="0"/>
          </a:p>
          <a:p>
            <a:pPr eaLnBrk="1" fontAlgn="t" hangingPunct="1"/>
            <a:r>
              <a:rPr lang="en-US" sz="1600" dirty="0" smtClean="0"/>
              <a:t>       </a:t>
            </a:r>
            <a:r>
              <a:rPr lang="en-US" sz="1600" b="1" dirty="0" err="1" smtClean="0"/>
              <a:t>Okt</a:t>
            </a:r>
            <a:r>
              <a:rPr lang="en-US" sz="1600" b="1" dirty="0" smtClean="0"/>
              <a:t>. 2015</a:t>
            </a:r>
            <a:r>
              <a:rPr lang="en-US" sz="1600" dirty="0" smtClean="0"/>
              <a:t>: </a:t>
            </a:r>
            <a:r>
              <a:rPr lang="en-US" sz="1600" dirty="0" err="1" smtClean="0"/>
              <a:t>Dit</a:t>
            </a:r>
            <a:r>
              <a:rPr lang="en-US" sz="1600" dirty="0" smtClean="0"/>
              <a:t> is </a:t>
            </a:r>
            <a:r>
              <a:rPr lang="en-US" sz="1600" dirty="0" err="1" smtClean="0"/>
              <a:t>een</a:t>
            </a:r>
            <a:r>
              <a:rPr lang="en-US" sz="1600" dirty="0" smtClean="0"/>
              <a:t> </a:t>
            </a:r>
            <a:r>
              <a:rPr lang="en-US" sz="1600" dirty="0" err="1" smtClean="0"/>
              <a:t>goede</a:t>
            </a:r>
            <a:r>
              <a:rPr lang="en-US" sz="1600" dirty="0" smtClean="0"/>
              <a:t> </a:t>
            </a:r>
            <a:r>
              <a:rPr lang="en-US" sz="1600" dirty="0" err="1" smtClean="0"/>
              <a:t>aanpak</a:t>
            </a:r>
            <a:r>
              <a:rPr lang="en-US" sz="1600" dirty="0" smtClean="0"/>
              <a:t> </a:t>
            </a:r>
            <a:r>
              <a:rPr lang="en-US" sz="1600" dirty="0" err="1" smtClean="0"/>
              <a:t>maar</a:t>
            </a:r>
            <a:r>
              <a:rPr lang="en-US" sz="1600" dirty="0" smtClean="0"/>
              <a:t> nu </a:t>
            </a:r>
            <a:r>
              <a:rPr lang="en-US" sz="1600" dirty="0" err="1" smtClean="0"/>
              <a:t>nog</a:t>
            </a:r>
            <a:r>
              <a:rPr lang="en-US" sz="1600" dirty="0" smtClean="0"/>
              <a:t> </a:t>
            </a:r>
            <a:r>
              <a:rPr lang="en-US" sz="1600" dirty="0" err="1" smtClean="0"/>
              <a:t>niet</a:t>
            </a:r>
            <a:r>
              <a:rPr lang="en-US" sz="1600" dirty="0" smtClean="0"/>
              <a:t>. </a:t>
            </a:r>
            <a:r>
              <a:rPr lang="en-US" sz="1600" dirty="0" err="1" smtClean="0"/>
              <a:t>Wellicht</a:t>
            </a:r>
            <a:r>
              <a:rPr lang="en-US" sz="1600" dirty="0" smtClean="0"/>
              <a:t> 2016 of 2017.</a:t>
            </a:r>
          </a:p>
          <a:p>
            <a:pPr eaLnBrk="1" fontAlgn="t" hangingPunct="1"/>
            <a:endParaRPr lang="en-US" sz="1600" dirty="0" smtClean="0"/>
          </a:p>
          <a:p>
            <a:pPr eaLnBrk="1" fontAlgn="t" hangingPunct="1"/>
            <a:r>
              <a:rPr lang="en-US" sz="1600" dirty="0" smtClean="0"/>
              <a:t>	 </a:t>
            </a:r>
            <a:r>
              <a:rPr lang="en-US" sz="1600" b="1" dirty="0" smtClean="0"/>
              <a:t>Feb. 2016: </a:t>
            </a:r>
            <a:r>
              <a:rPr lang="en-US" sz="1600" dirty="0" err="1" smtClean="0"/>
              <a:t>Zie</a:t>
            </a:r>
            <a:r>
              <a:rPr lang="en-US" sz="1600" dirty="0" smtClean="0"/>
              <a:t> punt 2 </a:t>
            </a:r>
            <a:r>
              <a:rPr lang="en-US" sz="1600" dirty="0" err="1" smtClean="0"/>
              <a:t>hiervoor</a:t>
            </a:r>
            <a:r>
              <a:rPr lang="en-US" sz="1600" dirty="0" smtClean="0"/>
              <a:t>.</a:t>
            </a:r>
            <a:endParaRPr lang="nl-NL" sz="1600" dirty="0" smtClean="0"/>
          </a:p>
          <a:p>
            <a:endParaRPr lang="nl-NL" dirty="0"/>
          </a:p>
        </p:txBody>
      </p:sp>
    </p:spTree>
  </p:cSld>
  <p:clrMapOvr>
    <a:masterClrMapping/>
  </p:clrMapOvr>
</p:sld>
</file>

<file path=ppt/theme/theme1.xml><?xml version="1.0" encoding="utf-8"?>
<a:theme xmlns:a="http://schemas.openxmlformats.org/drawingml/2006/main" name="Lege presentatie">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3849</TotalTime>
  <Words>1439</Words>
  <Application>Microsoft Office PowerPoint</Application>
  <PresentationFormat>Diavoorstelling (4:3)</PresentationFormat>
  <Paragraphs>228</Paragraphs>
  <Slides>24</Slides>
  <Notes>24</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24</vt:i4>
      </vt:variant>
    </vt:vector>
  </HeadingPairs>
  <TitlesOfParts>
    <vt:vector size="26" baseType="lpstr">
      <vt:lpstr>Lege presentatie</vt:lpstr>
      <vt:lpstr>Document</vt:lpstr>
      <vt:lpstr>De Toekomst van de PGT versie 2.1</vt:lpstr>
      <vt:lpstr>Versies</vt:lpstr>
      <vt:lpstr>De aandachtsgebieden</vt:lpstr>
      <vt:lpstr>1. Onze Visie 1/2</vt:lpstr>
      <vt:lpstr>1. Onze Visie 2/2</vt:lpstr>
      <vt:lpstr>2. Welke kerk willen we zijn?</vt:lpstr>
      <vt:lpstr>3. één kerk 1/3 </vt:lpstr>
      <vt:lpstr>3. één kerk 2/3  </vt:lpstr>
      <vt:lpstr>3. één kerk 3/3 </vt:lpstr>
      <vt:lpstr>4.(kerk) dienst: beleving en gemeen-schapszin </vt:lpstr>
      <vt:lpstr>5.Kerk naar buiten/Samenleving 1/2 </vt:lpstr>
      <vt:lpstr>5.Kerk naar buiten/Samenleving 2/2</vt:lpstr>
      <vt:lpstr>6. Organisatie 1/3</vt:lpstr>
      <vt:lpstr>6. Organisatie 2/3</vt:lpstr>
      <vt:lpstr>Dia 15</vt:lpstr>
      <vt:lpstr>6. Organisatie 3/3</vt:lpstr>
      <vt:lpstr>6.1 Organisatie/communicatie tijdens het Toekomst proces. (voorlopig)</vt:lpstr>
      <vt:lpstr>7. Financiën 1/3  </vt:lpstr>
      <vt:lpstr>7. Financiën 2/3 </vt:lpstr>
      <vt:lpstr>7. Financiën 3/3 </vt:lpstr>
      <vt:lpstr>8. Jeugd 1/2 </vt:lpstr>
      <vt:lpstr>8. Jeugd 2/2</vt:lpstr>
      <vt:lpstr>Conclusies van de AK</vt:lpstr>
      <vt:lpstr>Tenslotte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dc:title>
  <dc:creator>Willem Patberg</dc:creator>
  <cp:lastModifiedBy>Patberg</cp:lastModifiedBy>
  <cp:revision>290</cp:revision>
  <dcterms:created xsi:type="dcterms:W3CDTF">2009-10-29T12:35:25Z</dcterms:created>
  <dcterms:modified xsi:type="dcterms:W3CDTF">2016-02-02T16:50:28Z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lpwstr/>
  </property>
  <property fmtid="{D5CDD505-2E9C-101B-9397-08002B2CF9AE}" pid="3" name="PKNJaartal">
    <vt:lpwstr/>
  </property>
  <property fmtid="{D5CDD505-2E9C-101B-9397-08002B2CF9AE}" pid="4" name="PKNOnderwerpTaxHTField0">
    <vt:lpwstr/>
  </property>
  <property fmtid="{D5CDD505-2E9C-101B-9397-08002B2CF9AE}" pid="5" name="Order">
    <vt:lpwstr>87200.0000000000</vt:lpwstr>
  </property>
  <property fmtid="{D5CDD505-2E9C-101B-9397-08002B2CF9AE}" pid="6" name="TemplateUrl">
    <vt:lpwstr/>
  </property>
  <property fmtid="{D5CDD505-2E9C-101B-9397-08002B2CF9AE}" pid="7" name="PKNDoelgroepTaxHTField0">
    <vt:lpwstr/>
  </property>
  <property fmtid="{D5CDD505-2E9C-101B-9397-08002B2CF9AE}" pid="8" name="xd_ProgID">
    <vt:lpwstr/>
  </property>
  <property fmtid="{D5CDD505-2E9C-101B-9397-08002B2CF9AE}" pid="9" name="PublishingStartDate">
    <vt:lpwstr/>
  </property>
  <property fmtid="{D5CDD505-2E9C-101B-9397-08002B2CF9AE}" pid="10" name="PublishingExpirationDate">
    <vt:lpwstr/>
  </property>
  <property fmtid="{D5CDD505-2E9C-101B-9397-08002B2CF9AE}" pid="11" name="ContentTypeId">
    <vt:lpwstr>0x010100852F8D8FE7F3F5468CDBD081DEFC1C3400D98686415AD8344C96E65094B72C9D6C</vt:lpwstr>
  </property>
  <property fmtid="{D5CDD505-2E9C-101B-9397-08002B2CF9AE}" pid="12" name="PKNDoelgroep">
    <vt:lpwstr/>
  </property>
  <property fmtid="{D5CDD505-2E9C-101B-9397-08002B2CF9AE}" pid="13" name="PKNJaartalTaxHTField0">
    <vt:lpwstr/>
  </property>
  <property fmtid="{D5CDD505-2E9C-101B-9397-08002B2CF9AE}" pid="14" name="_SourceUrl">
    <vt:lpwstr/>
  </property>
  <property fmtid="{D5CDD505-2E9C-101B-9397-08002B2CF9AE}" pid="15" name="TaxCatchAll">
    <vt:lpwstr/>
  </property>
  <property fmtid="{D5CDD505-2E9C-101B-9397-08002B2CF9AE}" pid="16" name="PKNOnderwerp">
    <vt:lpwstr/>
  </property>
</Properties>
</file>