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7611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124"/>
    <a:srgbClr val="E273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0929"/>
  </p:normalViewPr>
  <p:slideViewPr>
    <p:cSldViewPr>
      <p:cViewPr>
        <p:scale>
          <a:sx n="70" d="100"/>
          <a:sy n="70" d="100"/>
        </p:scale>
        <p:origin x="-1800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D09975C-50F1-4041-9EC9-BBEF57D8BB21}" type="datetimeFigureOut">
              <a:rPr lang="nl-NL"/>
              <a:pPr>
                <a:defRPr/>
              </a:pPr>
              <a:t>19-10-2015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E3FDD53-1187-4B72-82B3-01899464E97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B4BC2-262D-4900-9E39-6A04E0AA3533}" type="datetimeFigureOut">
              <a:rPr lang="nl-NL" smtClean="0"/>
              <a:t>19-10-2015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35D01-8B6B-4DE8-89A5-552AD7E6220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35D01-8B6B-4DE8-89A5-552AD7E6220C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23F9A-B3DD-430D-9726-B20892E0D2FE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62A66-166D-47AE-86FA-C0052EE50D5E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D1BEB-71F5-4603-B250-B0CFB6E52115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5FAC2-3791-4F49-B031-89483F4FCD1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D2249-C37E-4FB5-BA7D-C7CF65B494D1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43B53-5EF8-48B3-BA76-18F7C633088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694B-D60F-4654-AF24-C1FABCC0EC3B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EE7C8-D856-4FF1-8C1C-C8095372A835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5D73-B819-4CCB-878F-0655812D1B34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08A8D-A96A-471F-9FED-55D391449D83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483F6-59EF-4C0C-925F-F0C1D909C8FF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Titelstijl van model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tekststijl van het model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B16D19-F8DB-4875-895F-B775866BDE90}" type="slidenum">
              <a:rPr lang="en-US" altLang="nl-NL"/>
              <a:pPr>
                <a:defRPr/>
              </a:pPr>
              <a:t>‹nr.›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Afbeelding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44675"/>
            <a:ext cx="24384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412776"/>
            <a:ext cx="6518275" cy="3868837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>
              <a:spcAft>
                <a:spcPts val="0"/>
              </a:spcAft>
              <a:defRPr/>
            </a:pPr>
            <a:r>
              <a:rPr lang="nl-NL" sz="2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Rapportage van het beraad, </a:t>
            </a:r>
            <a:r>
              <a:rPr lang="nl-NL" sz="2800" dirty="0">
                <a:ea typeface="Arial"/>
                <a:cs typeface="Times New Roman"/>
              </a:rPr>
              <a:t/>
            </a:r>
            <a:br>
              <a:rPr lang="nl-NL" sz="2800" dirty="0">
                <a:ea typeface="Arial"/>
                <a:cs typeface="Times New Roman"/>
              </a:rPr>
            </a:br>
            <a:r>
              <a:rPr lang="nl-NL" sz="2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in de Protestantse Gemeente Terneuzen </a:t>
            </a:r>
            <a:r>
              <a:rPr lang="nl-NL" sz="2800" dirty="0">
                <a:ea typeface="Arial"/>
                <a:cs typeface="Times New Roman"/>
              </a:rPr>
              <a:t/>
            </a:r>
            <a:br>
              <a:rPr lang="nl-NL" sz="2800" dirty="0">
                <a:ea typeface="Arial"/>
                <a:cs typeface="Times New Roman"/>
              </a:rPr>
            </a:br>
            <a:r>
              <a:rPr lang="nl-NL" sz="2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over het zegenen van </a:t>
            </a:r>
            <a:r>
              <a:rPr lang="nl-NL" sz="2800" dirty="0">
                <a:ea typeface="Arial"/>
                <a:cs typeface="Times New Roman"/>
              </a:rPr>
              <a:t/>
            </a:r>
            <a:br>
              <a:rPr lang="nl-NL" sz="2800" dirty="0">
                <a:ea typeface="Arial"/>
                <a:cs typeface="Times New Roman"/>
              </a:rPr>
            </a:br>
            <a:r>
              <a:rPr lang="nl-NL" sz="2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andere levensverbintenissen dan een huwelijk tussen man en vrouw</a:t>
            </a:r>
            <a:r>
              <a:rPr lang="nl-NL" sz="2800" dirty="0">
                <a:ea typeface="Arial"/>
                <a:cs typeface="Times New Roman"/>
              </a:rPr>
              <a:t/>
            </a:r>
            <a:br>
              <a:rPr lang="nl-NL" sz="2800" dirty="0">
                <a:ea typeface="Arial"/>
                <a:cs typeface="Times New Roman"/>
              </a:rPr>
            </a:br>
            <a:r>
              <a:rPr lang="nl-NL" sz="2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in de periode april en mei 201</a:t>
            </a:r>
            <a:r>
              <a:rPr lang="nl-NL" sz="18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5</a:t>
            </a:r>
            <a:r>
              <a:rPr lang="nl-NL" sz="54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 </a:t>
            </a:r>
            <a:r>
              <a:rPr lang="en-US" altLang="nl-NL" sz="4900" b="1" dirty="0" smtClean="0"/>
              <a:t/>
            </a:r>
            <a:br>
              <a:rPr lang="en-US" altLang="nl-NL" sz="4900" b="1" dirty="0" smtClean="0"/>
            </a:br>
            <a:endParaRPr lang="en-US" altLang="nl-N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143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NL" altLang="nl-NL" sz="36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Stappenplan</a:t>
            </a:r>
            <a:r>
              <a:rPr lang="nl-NL" altLang="nl-NL" sz="3200" b="1" dirty="0" smtClean="0"/>
              <a:t/>
            </a:r>
            <a:br>
              <a:rPr lang="nl-NL" altLang="nl-NL" sz="3200" b="1" dirty="0" smtClean="0"/>
            </a:br>
            <a:endParaRPr lang="en-US" altLang="nl-NL" sz="3200" b="1" dirty="0" smtClean="0"/>
          </a:p>
        </p:txBody>
      </p:sp>
      <p:sp>
        <p:nvSpPr>
          <p:cNvPr id="3075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b="1" smtClean="0"/>
              <a:t>23 februari 2015 gemeenteavond</a:t>
            </a:r>
          </a:p>
          <a:p>
            <a:r>
              <a:rPr lang="nl-NL" altLang="nl-NL" b="1" smtClean="0"/>
              <a:t>samenstelling beraadsgroep</a:t>
            </a:r>
          </a:p>
          <a:p>
            <a:r>
              <a:rPr lang="nl-NL" altLang="nl-NL" b="1" smtClean="0"/>
              <a:t>5 sectieavonden + extra voor jeugd</a:t>
            </a:r>
          </a:p>
          <a:p>
            <a:r>
              <a:rPr lang="nl-NL" altLang="nl-NL" b="1" smtClean="0"/>
              <a:t>Verslag aan Algemene Kerkenraad</a:t>
            </a:r>
          </a:p>
          <a:p>
            <a:r>
              <a:rPr lang="nl-NL" altLang="nl-NL" b="1" smtClean="0"/>
              <a:t>Voorlopig besluit AK</a:t>
            </a:r>
          </a:p>
          <a:p>
            <a:r>
              <a:rPr lang="nl-NL" altLang="nl-NL" b="1" smtClean="0"/>
              <a:t>Kennen en horen gemeente</a:t>
            </a:r>
          </a:p>
          <a:p>
            <a:r>
              <a:rPr lang="nl-NL" altLang="nl-NL" b="1" smtClean="0"/>
              <a:t>Definitief besluit AK</a:t>
            </a:r>
          </a:p>
          <a:p>
            <a:endParaRPr lang="nl-N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628775"/>
            <a:ext cx="7772400" cy="3455988"/>
          </a:xfrm>
        </p:spPr>
        <p:txBody>
          <a:bodyPr anchor="t"/>
          <a:lstStyle/>
          <a:p>
            <a:pPr algn="l" eaLnBrk="1" hangingPunct="1">
              <a:lnSpc>
                <a:spcPct val="90000"/>
              </a:lnSpc>
            </a:pPr>
            <a:r>
              <a:rPr lang="nl-NL" altLang="nl-NL" sz="3200" b="1" smtClean="0"/>
              <a:t/>
            </a:r>
            <a:br>
              <a:rPr lang="nl-NL" altLang="nl-NL" sz="3200" b="1" smtClean="0"/>
            </a:br>
            <a:r>
              <a:rPr lang="nl-NL" altLang="nl-NL" sz="3200" b="1" smtClean="0"/>
              <a:t>De kerkenraad kan – na beraad in de gemeente – besluiten dat ook andere levensverbintenissen van twee personen als een verbond van liefde en trouw voor Gods aangezicht kunnen worden gezegend.</a:t>
            </a:r>
            <a:endParaRPr lang="en-US" altLang="nl-NL" sz="3200" b="1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3568" y="62068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l" eaLnBrk="1" hangingPunct="1">
              <a:lnSpc>
                <a:spcPct val="90000"/>
              </a:lnSpc>
              <a:defRPr/>
            </a:pPr>
            <a:r>
              <a:rPr lang="nl-NL" altLang="nl-NL" sz="3600" b="1" kern="0" dirty="0" smtClean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Kerkorde, ordinantie 5-4 </a:t>
            </a:r>
            <a:r>
              <a:rPr lang="nl-NL" altLang="nl-NL" sz="3200" b="1" kern="0" dirty="0" smtClean="0"/>
              <a:t/>
            </a:r>
            <a:br>
              <a:rPr lang="nl-NL" altLang="nl-NL" sz="3200" b="1" kern="0" dirty="0" smtClean="0"/>
            </a:br>
            <a:endParaRPr lang="en-US" altLang="nl-NL" sz="3200" b="1" kern="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NL" altLang="nl-NL" sz="36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Het verloop van de avonden </a:t>
            </a:r>
            <a:r>
              <a:rPr lang="nl-NL" altLang="nl-NL" sz="3200" b="1" dirty="0" smtClean="0"/>
              <a:t/>
            </a:r>
            <a:br>
              <a:rPr lang="nl-NL" altLang="nl-NL" sz="3200" b="1" dirty="0" smtClean="0"/>
            </a:br>
            <a:endParaRPr lang="en-US" altLang="nl-NL" sz="3200" b="1" dirty="0" smtClean="0"/>
          </a:p>
        </p:txBody>
      </p:sp>
      <p:sp>
        <p:nvSpPr>
          <p:cNvPr id="5123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Totaal 98 bezoekers</a:t>
            </a:r>
          </a:p>
          <a:p>
            <a:r>
              <a:rPr lang="nl-NL" smtClean="0"/>
              <a:t>Sfeer van respect en naar elkaar luisteren</a:t>
            </a:r>
          </a:p>
          <a:p>
            <a:r>
              <a:rPr lang="nl-NL" smtClean="0"/>
              <a:t>Uiteenlopende meningen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NL" altLang="nl-NL" sz="36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Inhoud van de avonden </a:t>
            </a:r>
            <a:r>
              <a:rPr lang="nl-NL" altLang="nl-NL" sz="3200" b="1" dirty="0" smtClean="0"/>
              <a:t/>
            </a:r>
            <a:br>
              <a:rPr lang="nl-NL" altLang="nl-NL" sz="3200" b="1" dirty="0" smtClean="0"/>
            </a:br>
            <a:endParaRPr lang="en-US" altLang="nl-NL" sz="3200" b="1" dirty="0" smtClean="0"/>
          </a:p>
        </p:txBody>
      </p:sp>
      <p:sp>
        <p:nvSpPr>
          <p:cNvPr id="6147" name="Tijdelijke aanduiding voor inhoud 1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751387"/>
          </a:xfrm>
        </p:spPr>
        <p:txBody>
          <a:bodyPr/>
          <a:lstStyle/>
          <a:p>
            <a:r>
              <a:rPr lang="nl-NL" smtClean="0"/>
              <a:t>Zegenen in de Bijbel n.a.v. Genesis 12</a:t>
            </a:r>
          </a:p>
          <a:p>
            <a:r>
              <a:rPr lang="nl-NL" smtClean="0"/>
              <a:t>Gesprek over zegen/zegenen</a:t>
            </a:r>
          </a:p>
          <a:p>
            <a:r>
              <a:rPr lang="nl-NL" smtClean="0"/>
              <a:t>Het zegenen van een relatie tussen twee mensen van hetzelfde geslacht op grond van liefde en trouw</a:t>
            </a:r>
          </a:p>
          <a:p>
            <a:pPr lvl="1"/>
            <a:r>
              <a:rPr lang="nl-NL" smtClean="0"/>
              <a:t>De vraag</a:t>
            </a:r>
          </a:p>
          <a:p>
            <a:pPr lvl="1"/>
            <a:r>
              <a:rPr lang="nl-NL" smtClean="0"/>
              <a:t>Het verschil</a:t>
            </a:r>
          </a:p>
          <a:p>
            <a:pPr lvl="1"/>
            <a:r>
              <a:rPr lang="nl-NL" smtClean="0"/>
              <a:t>De afweging</a:t>
            </a:r>
          </a:p>
          <a:p>
            <a:r>
              <a:rPr lang="nl-NL" smtClean="0"/>
              <a:t>De jongerengroep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7772400" cy="65916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nl-NL" altLang="nl-NL" sz="3600" b="1" dirty="0">
                <a:ln w="5271" cap="flat" cmpd="sng" algn="ctr">
                  <a:solidFill>
                    <a:srgbClr val="4579B8"/>
                  </a:solidFill>
                  <a:prstDash val="solid"/>
                  <a:round/>
                </a:ln>
                <a:gradFill>
                  <a:gsLst>
                    <a:gs pos="0">
                      <a:srgbClr val="BED3F9"/>
                    </a:gs>
                    <a:gs pos="9000">
                      <a:srgbClr val="9EC1FF"/>
                    </a:gs>
                    <a:gs pos="50000">
                      <a:srgbClr val="003692"/>
                    </a:gs>
                    <a:gs pos="79000">
                      <a:srgbClr val="9EC1FF"/>
                    </a:gs>
                    <a:gs pos="100000">
                      <a:srgbClr val="BED3F9"/>
                    </a:gs>
                  </a:gsLst>
                  <a:lin ang="5400000" scaled="0"/>
                </a:gradFill>
                <a:ea typeface="Arial"/>
                <a:cs typeface="Times New Roman"/>
              </a:rPr>
              <a:t>Conclusies en aanbevelingen</a:t>
            </a:r>
            <a:r>
              <a:rPr lang="nl-NL" altLang="nl-NL" sz="3200" b="1" dirty="0" smtClean="0"/>
              <a:t/>
            </a:r>
            <a:br>
              <a:rPr lang="nl-NL" altLang="nl-NL" sz="3200" b="1" dirty="0" smtClean="0"/>
            </a:br>
            <a:endParaRPr lang="en-US" altLang="nl-NL" sz="3200" b="1" dirty="0" smtClean="0"/>
          </a:p>
        </p:txBody>
      </p:sp>
      <p:sp>
        <p:nvSpPr>
          <p:cNvPr id="7171" name="Tijdelijke aanduiding voor inhoud 1"/>
          <p:cNvSpPr>
            <a:spLocks noGrp="1"/>
          </p:cNvSpPr>
          <p:nvPr>
            <p:ph idx="1"/>
          </p:nvPr>
        </p:nvSpPr>
        <p:spPr>
          <a:xfrm>
            <a:off x="684213" y="1341438"/>
            <a:ext cx="7772400" cy="4751387"/>
          </a:xfrm>
        </p:spPr>
        <p:txBody>
          <a:bodyPr/>
          <a:lstStyle/>
          <a:p>
            <a:r>
              <a:rPr lang="nl-NL" smtClean="0"/>
              <a:t>Kerkenraad kan rekenen op brede steun bij positief besluit</a:t>
            </a:r>
          </a:p>
          <a:p>
            <a:pPr lvl="1"/>
            <a:r>
              <a:rPr lang="nl-NL" smtClean="0"/>
              <a:t>Minstens één persoon lid van de gemeente</a:t>
            </a:r>
          </a:p>
          <a:p>
            <a:r>
              <a:rPr lang="nl-NL" smtClean="0"/>
              <a:t>Consequenties</a:t>
            </a:r>
          </a:p>
          <a:p>
            <a:pPr lvl="1"/>
            <a:r>
              <a:rPr lang="nl-NL" smtClean="0"/>
              <a:t>Groep tegenstanders dreigt de gemeente te verlaten</a:t>
            </a:r>
          </a:p>
          <a:p>
            <a:r>
              <a:rPr lang="nl-NL" smtClean="0"/>
              <a:t>Advies om besluit te nemen</a:t>
            </a:r>
          </a:p>
          <a:p>
            <a:r>
              <a:rPr lang="nl-NL" smtClean="0"/>
              <a:t>Advies om met tegenstanders in gesprek te blijven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ge presentatie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4786</TotalTime>
  <Words>139</Words>
  <Application>Microsoft Office PowerPoint</Application>
  <PresentationFormat>Diavoorstelling (4:3)</PresentationFormat>
  <Paragraphs>36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Calibri</vt:lpstr>
      <vt:lpstr>Lege presentatie</vt:lpstr>
      <vt:lpstr>Rapportage van het beraad,  in de Protestantse Gemeente Terneuzen  over het zegenen van  andere levensverbintenissen dan een huwelijk tussen man en vrouw in de periode april en mei 2015  </vt:lpstr>
      <vt:lpstr>Stappenplan </vt:lpstr>
      <vt:lpstr> De kerkenraad kan – na beraad in de gemeente – besluiten dat ook andere levensverbintenissen van twee personen als een verbond van liefde en trouw voor Gods aangezicht kunnen worden gezegend.</vt:lpstr>
      <vt:lpstr>Het verloop van de avonden  </vt:lpstr>
      <vt:lpstr>Inhoud van de avonden  </vt:lpstr>
      <vt:lpstr>Conclusies en aanbevelingen </vt:lpstr>
    </vt:vector>
  </TitlesOfParts>
  <Company>ReproVinci Reclamebureau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</dc:title>
  <dc:creator>Laurens Almekinders</dc:creator>
  <cp:lastModifiedBy>Patberg</cp:lastModifiedBy>
  <cp:revision>21</cp:revision>
  <cp:lastPrinted>2015-04-08T12:23:51Z</cp:lastPrinted>
  <dcterms:created xsi:type="dcterms:W3CDTF">2009-10-29T12:35:25Z</dcterms:created>
  <dcterms:modified xsi:type="dcterms:W3CDTF">2015-10-19T15:31:55Z</dcterms:modified>
</cp:coreProperties>
</file>