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602" r:id="rId2"/>
    <p:sldId id="662" r:id="rId3"/>
    <p:sldId id="663" r:id="rId4"/>
    <p:sldId id="636" r:id="rId5"/>
    <p:sldId id="638" r:id="rId6"/>
    <p:sldId id="639" r:id="rId7"/>
    <p:sldId id="658" r:id="rId8"/>
    <p:sldId id="640" r:id="rId9"/>
    <p:sldId id="644" r:id="rId10"/>
    <p:sldId id="645" r:id="rId11"/>
    <p:sldId id="661" r:id="rId12"/>
    <p:sldId id="647" r:id="rId13"/>
    <p:sldId id="648" r:id="rId14"/>
    <p:sldId id="659" r:id="rId15"/>
    <p:sldId id="650" r:id="rId16"/>
    <p:sldId id="651" r:id="rId17"/>
    <p:sldId id="652" r:id="rId18"/>
    <p:sldId id="653" r:id="rId19"/>
    <p:sldId id="654" r:id="rId20"/>
    <p:sldId id="655" r:id="rId21"/>
    <p:sldId id="660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DDDDD"/>
    <a:srgbClr val="E2732F"/>
    <a:srgbClr val="D5712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0219" autoAdjust="0"/>
    <p:restoredTop sz="90429" autoAdjust="0"/>
  </p:normalViewPr>
  <p:slideViewPr>
    <p:cSldViewPr>
      <p:cViewPr varScale="1">
        <p:scale>
          <a:sx n="84" d="100"/>
          <a:sy n="84" d="100"/>
        </p:scale>
        <p:origin x="-9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C6F6867-C071-4BCA-8918-5808971BB87D}" type="datetimeFigureOut">
              <a:rPr lang="nl-NL"/>
              <a:pPr>
                <a:defRPr/>
              </a:pPr>
              <a:t>10-3-2016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0F32E96-BF97-48BB-9E6B-9971727C298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527412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32E96-BF97-48BB-9E6B-9971727C2988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4572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572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ekstvak 6"/>
          <p:cNvSpPr txBox="1"/>
          <p:nvPr userDrawn="1"/>
        </p:nvSpPr>
        <p:spPr>
          <a:xfrm>
            <a:off x="7668344" y="630932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A92405E-719A-4AAE-B317-30F64946FC76}" type="slidenum">
              <a:rPr lang="nl-NL" sz="1200" smtClean="0"/>
              <a:pPr/>
              <a:t>‹nr.›</a:t>
            </a:fld>
            <a:endParaRPr lang="nl-NL" sz="12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Titel sheet (Arial Vet, 42 pt)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Tekst sheet (Arial, 32 pt)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5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De </a:t>
            </a:r>
            <a:r>
              <a:rPr lang="en-US" dirty="0" err="1" smtClean="0"/>
              <a:t>Toekomst</a:t>
            </a:r>
            <a:r>
              <a:rPr lang="en-US" dirty="0" smtClean="0"/>
              <a:t> van de PGT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err="1" smtClean="0"/>
              <a:t>Presentatie</a:t>
            </a:r>
            <a:r>
              <a:rPr lang="en-US" sz="2800" dirty="0" smtClean="0"/>
              <a:t> </a:t>
            </a:r>
            <a:r>
              <a:rPr lang="en-US" sz="2800" dirty="0" err="1" smtClean="0"/>
              <a:t>voor</a:t>
            </a:r>
            <a:r>
              <a:rPr lang="en-US" sz="2800" dirty="0" smtClean="0"/>
              <a:t> de “</a:t>
            </a:r>
            <a:r>
              <a:rPr lang="en-US" sz="2800" dirty="0" err="1" smtClean="0"/>
              <a:t>enquêtegroep</a:t>
            </a:r>
            <a:r>
              <a:rPr lang="en-US" sz="2800" dirty="0" smtClean="0"/>
              <a:t>” op </a:t>
            </a:r>
          </a:p>
          <a:p>
            <a:r>
              <a:rPr lang="en-US" sz="2800" dirty="0" smtClean="0"/>
              <a:t>8 </a:t>
            </a:r>
            <a:r>
              <a:rPr lang="en-US" sz="2800" dirty="0" err="1" smtClean="0"/>
              <a:t>maart</a:t>
            </a:r>
            <a:r>
              <a:rPr lang="en-US" sz="2800" dirty="0" smtClean="0"/>
              <a:t> 2016 door de </a:t>
            </a:r>
            <a:r>
              <a:rPr lang="en-US" sz="2800" dirty="0" err="1" smtClean="0"/>
              <a:t>werkgroep</a:t>
            </a:r>
            <a:r>
              <a:rPr lang="en-US" sz="2800" dirty="0" smtClean="0"/>
              <a:t> </a:t>
            </a:r>
            <a:r>
              <a:rPr lang="en-US" sz="2800" dirty="0" err="1" smtClean="0"/>
              <a:t>Toekomst</a:t>
            </a:r>
            <a:endParaRPr lang="nl-NL" sz="2800" dirty="0"/>
          </a:p>
        </p:txBody>
      </p:sp>
    </p:spTree>
    <p:extLst>
      <p:ext uri="{BB962C8B-B14F-4D97-AF65-F5344CB8AC3E}">
        <p14:creationId xmlns="" xmlns:p14="http://schemas.microsoft.com/office/powerpoint/2010/main" val="234686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nl-NL" sz="3600" b="0" dirty="0" smtClean="0"/>
              <a:t>Kerk naar buiten/Samenleving (1/2)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196752"/>
            <a:ext cx="7772400" cy="4594448"/>
          </a:xfrm>
        </p:spPr>
        <p:txBody>
          <a:bodyPr/>
          <a:lstStyle/>
          <a:p>
            <a:pPr eaLnBrk="1" fontAlgn="t" hangingPunct="1"/>
            <a:r>
              <a:rPr lang="nl-NL" sz="1600" b="1" dirty="0" smtClean="0"/>
              <a:t>Aanbeveling commissie Toekomst:</a:t>
            </a:r>
          </a:p>
          <a:p>
            <a:pPr eaLnBrk="1" fontAlgn="t" hangingPunct="1"/>
            <a:r>
              <a:rPr lang="nl-NL" sz="1600" b="1" dirty="0" smtClean="0"/>
              <a:t> </a:t>
            </a:r>
            <a:r>
              <a:rPr lang="nl-NL" sz="1600" dirty="0" smtClean="0"/>
              <a:t>Een open houding en een open kerk richting  samenleving</a:t>
            </a:r>
          </a:p>
          <a:p>
            <a:pPr eaLnBrk="1" fontAlgn="t" hangingPunct="1"/>
            <a:r>
              <a:rPr lang="nl-NL" sz="1600" b="1" dirty="0" smtClean="0"/>
              <a:t> </a:t>
            </a:r>
          </a:p>
          <a:p>
            <a:pPr eaLnBrk="1" fontAlgn="t" hangingPunct="1"/>
            <a:r>
              <a:rPr lang="nl-NL" sz="1600" b="1" u="sng" dirty="0" smtClean="0"/>
              <a:t>Actiepunten n.a.v. aanbeveling: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600" dirty="0" smtClean="0"/>
              <a:t> Alle activiteiten openstellen en  richten op alle inwoners van Terneuzen.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600" dirty="0" smtClean="0"/>
              <a:t>Creëer geschikte ruimten in een centraal  Kerkgebouw om daarin allerlei activiteiten te kunnen ontplooien.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600" dirty="0" smtClean="0"/>
              <a:t>Het kerkgebouw is  heel de week open,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600" dirty="0" smtClean="0"/>
              <a:t>Het kerkgebouw moet voor multifunctionele doeleinden geschikt  zijn. </a:t>
            </a:r>
            <a:r>
              <a:rPr lang="nl-NL" sz="1600" b="1" dirty="0" smtClean="0"/>
              <a:t>AK</a:t>
            </a:r>
            <a:r>
              <a:rPr lang="nl-NL" sz="1600" dirty="0" smtClean="0"/>
              <a:t>: Hierbij ook ruimte geven aan andere geloofsgemeenschappen.</a:t>
            </a:r>
          </a:p>
          <a:p>
            <a:pPr eaLnBrk="1" fontAlgn="t" hangingPunct="1">
              <a:buFont typeface="+mj-lt"/>
              <a:buAutoNum type="arabicPeriod"/>
            </a:pPr>
            <a:endParaRPr lang="en-US" sz="1600" dirty="0" smtClean="0"/>
          </a:p>
          <a:p>
            <a:pPr eaLnBrk="1" fontAlgn="t" hangingPunct="1"/>
            <a:r>
              <a:rPr lang="en-US" sz="1600" b="1" dirty="0" smtClean="0"/>
              <a:t>AK  en WK’s</a:t>
            </a:r>
            <a:endParaRPr lang="en-US" sz="1600" dirty="0" smtClean="0"/>
          </a:p>
          <a:p>
            <a:pPr eaLnBrk="1" fontAlgn="t" hangingPunct="1"/>
            <a:r>
              <a:rPr lang="en-US" sz="1600" dirty="0" err="1" smtClean="0"/>
              <a:t>Dit</a:t>
            </a:r>
            <a:r>
              <a:rPr lang="en-US" sz="1600" dirty="0" smtClean="0"/>
              <a:t> </a:t>
            </a:r>
            <a:r>
              <a:rPr lang="en-US" sz="1600" dirty="0" err="1" smtClean="0"/>
              <a:t>moet</a:t>
            </a:r>
            <a:r>
              <a:rPr lang="en-US" sz="1600" dirty="0" smtClean="0"/>
              <a:t> </a:t>
            </a:r>
            <a:r>
              <a:rPr lang="en-US" sz="1600" dirty="0" err="1" smtClean="0"/>
              <a:t>een</a:t>
            </a:r>
            <a:r>
              <a:rPr lang="en-US" sz="1600" dirty="0" smtClean="0"/>
              <a:t> </a:t>
            </a:r>
            <a:r>
              <a:rPr lang="en-US" sz="1600" dirty="0" err="1" smtClean="0"/>
              <a:t>onderdeel</a:t>
            </a:r>
            <a:r>
              <a:rPr lang="en-US" sz="1600" dirty="0" smtClean="0"/>
              <a:t> </a:t>
            </a:r>
            <a:r>
              <a:rPr lang="en-US" sz="1600" dirty="0" err="1" smtClean="0"/>
              <a:t>zijn</a:t>
            </a:r>
            <a:r>
              <a:rPr lang="en-US" sz="1600" dirty="0" smtClean="0"/>
              <a:t> van</a:t>
            </a:r>
            <a:r>
              <a:rPr lang="en-US" sz="1600" b="1" dirty="0" smtClean="0"/>
              <a:t> </a:t>
            </a:r>
            <a:r>
              <a:rPr lang="en-US" sz="1600" dirty="0" smtClean="0"/>
              <a:t>“</a:t>
            </a:r>
            <a:r>
              <a:rPr lang="en-US" sz="1600" dirty="0" err="1" smtClean="0"/>
              <a:t>Welke</a:t>
            </a:r>
            <a:r>
              <a:rPr lang="en-US" sz="1600" dirty="0" smtClean="0"/>
              <a:t> </a:t>
            </a:r>
            <a:r>
              <a:rPr lang="en-US" sz="1600" dirty="0" err="1" smtClean="0"/>
              <a:t>kerk</a:t>
            </a:r>
            <a:r>
              <a:rPr lang="en-US" sz="1600" dirty="0" smtClean="0"/>
              <a:t> </a:t>
            </a:r>
            <a:r>
              <a:rPr lang="en-US" sz="1600" dirty="0" err="1" smtClean="0"/>
              <a:t>willen</a:t>
            </a:r>
            <a:r>
              <a:rPr lang="en-US" sz="1600" dirty="0" smtClean="0"/>
              <a:t> we </a:t>
            </a:r>
            <a:r>
              <a:rPr lang="en-US" sz="1600" dirty="0" err="1" smtClean="0"/>
              <a:t>zijn</a:t>
            </a:r>
            <a:r>
              <a:rPr lang="en-US" sz="1600" dirty="0" smtClean="0"/>
              <a:t>?”</a:t>
            </a:r>
            <a:r>
              <a:rPr lang="nl-NL" sz="1600" dirty="0" smtClean="0"/>
              <a:t/>
            </a:r>
            <a:br>
              <a:rPr lang="nl-NL" sz="1600" dirty="0" smtClean="0"/>
            </a:br>
            <a:endParaRPr lang="nl-NL" sz="1600" dirty="0" smtClean="0"/>
          </a:p>
          <a:p>
            <a:pPr eaLnBrk="1" fontAlgn="t" hangingPunct="1"/>
            <a:endParaRPr lang="nl-NL" sz="1600" dirty="0" smtClean="0"/>
          </a:p>
          <a:p>
            <a:pPr eaLnBrk="1" fontAlgn="t" hangingPunct="1"/>
            <a:r>
              <a:rPr lang="nl-NL" b="1" dirty="0" smtClean="0"/>
              <a:t> 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nl-NL" sz="3600" b="0" dirty="0" smtClean="0"/>
              <a:t>Kerk naar buiten/Samenleving (2/2)</a:t>
            </a:r>
            <a:r>
              <a:rPr lang="nl-NL" sz="4400" b="0" dirty="0" smtClean="0"/>
              <a:t> </a:t>
            </a:r>
            <a:br>
              <a:rPr lang="nl-NL" sz="4400" b="0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err="1" smtClean="0"/>
              <a:t>Maar</a:t>
            </a:r>
            <a:r>
              <a:rPr lang="en-US" sz="2800" dirty="0" smtClean="0"/>
              <a:t> hoe zit het </a:t>
            </a:r>
            <a:r>
              <a:rPr lang="en-US" sz="2800" dirty="0" err="1" smtClean="0"/>
              <a:t>dan</a:t>
            </a:r>
            <a:r>
              <a:rPr lang="en-US" sz="2800" dirty="0" smtClean="0"/>
              <a:t> met:</a:t>
            </a:r>
          </a:p>
          <a:p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err="1" smtClean="0"/>
              <a:t>Gespreksgroepen</a:t>
            </a:r>
            <a:r>
              <a:rPr lang="en-US" sz="2800" dirty="0" smtClean="0"/>
              <a:t> </a:t>
            </a:r>
            <a:r>
              <a:rPr lang="en-US" sz="2800" dirty="0" err="1" smtClean="0"/>
              <a:t>ontwikkelen</a:t>
            </a:r>
            <a:r>
              <a:rPr lang="en-US" sz="2800" dirty="0" smtClean="0"/>
              <a:t>?</a:t>
            </a:r>
          </a:p>
          <a:p>
            <a:pPr>
              <a:buFontTx/>
              <a:buChar char="-"/>
            </a:pPr>
            <a:r>
              <a:rPr lang="en-US" sz="2800" dirty="0" err="1" smtClean="0"/>
              <a:t>Catechesatie</a:t>
            </a:r>
            <a:r>
              <a:rPr lang="en-US" sz="2800" dirty="0" smtClean="0"/>
              <a:t>?</a:t>
            </a:r>
          </a:p>
          <a:p>
            <a:pPr>
              <a:buFontTx/>
              <a:buChar char="-"/>
            </a:pPr>
            <a:r>
              <a:rPr lang="en-US" sz="2800" dirty="0" smtClean="0"/>
              <a:t>Etc. </a:t>
            </a:r>
            <a:r>
              <a:rPr lang="en-US" sz="2800" dirty="0" err="1" smtClean="0"/>
              <a:t>ter</a:t>
            </a:r>
            <a:r>
              <a:rPr lang="en-US" sz="2800" dirty="0" smtClean="0"/>
              <a:t> </a:t>
            </a:r>
            <a:r>
              <a:rPr lang="en-US" sz="2800" dirty="0" err="1" smtClean="0"/>
              <a:t>ontwikkeling</a:t>
            </a:r>
            <a:r>
              <a:rPr lang="en-US" sz="2800" dirty="0" smtClean="0"/>
              <a:t> en </a:t>
            </a:r>
            <a:r>
              <a:rPr lang="en-US" sz="2800" dirty="0" err="1" smtClean="0"/>
              <a:t>verdieping</a:t>
            </a:r>
            <a:r>
              <a:rPr lang="en-US" sz="2800" dirty="0" smtClean="0"/>
              <a:t>?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/>
              <a:t>6. </a:t>
            </a:r>
            <a:r>
              <a:rPr lang="en-US" sz="3600" b="0" dirty="0" err="1" smtClean="0"/>
              <a:t>Organisatie</a:t>
            </a:r>
            <a:r>
              <a:rPr lang="en-US" sz="3600" b="0" dirty="0" smtClean="0"/>
              <a:t> 1/2</a:t>
            </a:r>
            <a:endParaRPr lang="nl-NL" sz="36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nl-NL" sz="2000" b="1" dirty="0" smtClean="0"/>
              <a:t>Aanbeveling van de commissie Toekomst:</a:t>
            </a:r>
          </a:p>
          <a:p>
            <a:pPr eaLnBrk="1" fontAlgn="t" hangingPunct="1"/>
            <a:endParaRPr lang="nl-NL" sz="1400" dirty="0" smtClean="0"/>
          </a:p>
          <a:p>
            <a:pPr eaLnBrk="1" fontAlgn="t" hangingPunct="1"/>
            <a:r>
              <a:rPr lang="nl-NL" sz="2000" dirty="0" smtClean="0"/>
              <a:t>Kleine organisatie met korte lijnen.</a:t>
            </a:r>
          </a:p>
          <a:p>
            <a:endParaRPr lang="en-US" sz="2000" dirty="0" smtClean="0"/>
          </a:p>
          <a:p>
            <a:r>
              <a:rPr lang="en-US" sz="2000" b="1" dirty="0" smtClean="0"/>
              <a:t>AK en WK’s</a:t>
            </a:r>
          </a:p>
          <a:p>
            <a:r>
              <a:rPr lang="en-US" sz="2000" dirty="0" smtClean="0"/>
              <a:t>Het </a:t>
            </a:r>
            <a:r>
              <a:rPr lang="en-US" sz="2000" dirty="0" err="1" smtClean="0"/>
              <a:t>gaat</a:t>
            </a:r>
            <a:r>
              <a:rPr lang="en-US" sz="2000" dirty="0" smtClean="0"/>
              <a:t> </a:t>
            </a:r>
            <a:r>
              <a:rPr lang="en-US" sz="2000" dirty="0" err="1" smtClean="0"/>
              <a:t>erom</a:t>
            </a:r>
            <a:r>
              <a:rPr lang="en-US" sz="2000" dirty="0" smtClean="0"/>
              <a:t> </a:t>
            </a:r>
            <a:r>
              <a:rPr lang="en-US" sz="2000" dirty="0" err="1" smtClean="0"/>
              <a:t>dat</a:t>
            </a:r>
            <a:r>
              <a:rPr lang="en-US" sz="2000" dirty="0" smtClean="0"/>
              <a:t> de </a:t>
            </a:r>
            <a:r>
              <a:rPr lang="en-US" sz="2000" dirty="0" err="1" smtClean="0"/>
              <a:t>organisatie</a:t>
            </a:r>
            <a:r>
              <a:rPr lang="en-US" sz="2000" dirty="0" smtClean="0"/>
              <a:t> </a:t>
            </a:r>
            <a:r>
              <a:rPr lang="en-US" sz="2000" dirty="0" err="1" smtClean="0"/>
              <a:t>moet</a:t>
            </a:r>
            <a:r>
              <a:rPr lang="en-US" sz="2000" dirty="0" smtClean="0"/>
              <a:t> </a:t>
            </a:r>
            <a:r>
              <a:rPr lang="en-US" sz="2000" dirty="0" err="1" smtClean="0"/>
              <a:t>passen</a:t>
            </a:r>
            <a:r>
              <a:rPr lang="en-US" sz="2000" dirty="0" smtClean="0"/>
              <a:t> </a:t>
            </a:r>
            <a:r>
              <a:rPr lang="en-US" sz="2000" dirty="0" err="1" smtClean="0"/>
              <a:t>bij</a:t>
            </a:r>
            <a:r>
              <a:rPr lang="en-US" sz="2000" dirty="0" smtClean="0"/>
              <a:t> het </a:t>
            </a:r>
            <a:r>
              <a:rPr lang="en-US" sz="2000" dirty="0" err="1" smtClean="0"/>
              <a:t>beleid</a:t>
            </a:r>
            <a:r>
              <a:rPr lang="en-US" sz="2000" dirty="0" smtClean="0"/>
              <a:t>, </a:t>
            </a:r>
          </a:p>
          <a:p>
            <a:r>
              <a:rPr lang="en-US" sz="2000" dirty="0" smtClean="0"/>
              <a:t>de taken en de (on)</a:t>
            </a:r>
            <a:r>
              <a:rPr lang="en-US" sz="2000" dirty="0" err="1" smtClean="0"/>
              <a:t>mogelijkheden</a:t>
            </a:r>
            <a:r>
              <a:rPr lang="en-US" sz="2000" dirty="0" smtClean="0"/>
              <a:t>.</a:t>
            </a:r>
            <a:endParaRPr lang="nl-NL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dirty="0" smtClean="0"/>
              <a:t>6. </a:t>
            </a:r>
            <a:r>
              <a:rPr lang="en-US" sz="4400" b="0" dirty="0" err="1" smtClean="0"/>
              <a:t>Organisatie</a:t>
            </a:r>
            <a:r>
              <a:rPr lang="en-US" sz="4400" b="0" dirty="0" smtClean="0"/>
              <a:t> 2/2</a:t>
            </a:r>
            <a:br>
              <a:rPr lang="en-US" sz="4400" b="0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nl-NL" sz="1800" b="1" u="sng" dirty="0" smtClean="0"/>
              <a:t>Actiepunten n.a.v. aanbeveling: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800" dirty="0" smtClean="0"/>
              <a:t>Vanaf 01-01-2016 één kerkenraad</a:t>
            </a:r>
          </a:p>
          <a:p>
            <a:pPr eaLnBrk="1" fontAlgn="t" hangingPunct="1"/>
            <a:r>
              <a:rPr lang="en-US" sz="1800" b="1" dirty="0" smtClean="0"/>
              <a:t>	AK</a:t>
            </a:r>
            <a:r>
              <a:rPr lang="en-US" sz="1800" dirty="0" smtClean="0"/>
              <a:t> </a:t>
            </a:r>
            <a:r>
              <a:rPr lang="en-US" sz="1800" b="1" dirty="0" smtClean="0"/>
              <a:t>en WK’s</a:t>
            </a:r>
            <a:r>
              <a:rPr lang="en-US" sz="1800" dirty="0" smtClean="0"/>
              <a:t> We </a:t>
            </a:r>
            <a:r>
              <a:rPr lang="en-US" sz="1800" dirty="0" err="1" smtClean="0"/>
              <a:t>veranderen</a:t>
            </a:r>
            <a:r>
              <a:rPr lang="en-US" sz="1800" dirty="0" smtClean="0"/>
              <a:t> de datum in “in 2016”. De </a:t>
            </a:r>
            <a:r>
              <a:rPr lang="en-US" sz="1800" dirty="0" err="1" smtClean="0"/>
              <a:t>organisatie</a:t>
            </a:r>
            <a:r>
              <a:rPr lang="en-US" sz="1800" dirty="0" smtClean="0"/>
              <a:t> </a:t>
            </a:r>
            <a:r>
              <a:rPr lang="en-US" sz="1800" dirty="0" err="1" smtClean="0"/>
              <a:t>zullen</a:t>
            </a:r>
            <a:r>
              <a:rPr lang="en-US" sz="1800" dirty="0" smtClean="0"/>
              <a:t> we de </a:t>
            </a:r>
            <a:r>
              <a:rPr lang="en-US" sz="1800" dirty="0" err="1" smtClean="0"/>
              <a:t>komende</a:t>
            </a:r>
            <a:r>
              <a:rPr lang="en-US" sz="1800" dirty="0" smtClean="0"/>
              <a:t> </a:t>
            </a:r>
            <a:r>
              <a:rPr lang="en-US" sz="1800" dirty="0" err="1" smtClean="0"/>
              <a:t>jaren</a:t>
            </a:r>
            <a:r>
              <a:rPr lang="en-US" sz="1800" dirty="0" smtClean="0"/>
              <a:t> </a:t>
            </a:r>
            <a:r>
              <a:rPr lang="en-US" sz="1800" dirty="0" err="1" smtClean="0"/>
              <a:t>moeten</a:t>
            </a:r>
            <a:r>
              <a:rPr lang="en-US" sz="1800" dirty="0" smtClean="0"/>
              <a:t> </a:t>
            </a:r>
            <a:r>
              <a:rPr lang="en-US" sz="1800" dirty="0" err="1" smtClean="0"/>
              <a:t>aanpassen</a:t>
            </a:r>
            <a:r>
              <a:rPr lang="en-US" sz="1800" dirty="0" smtClean="0"/>
              <a:t> </a:t>
            </a:r>
            <a:r>
              <a:rPr lang="en-US" sz="1800" dirty="0" err="1" smtClean="0"/>
              <a:t>aan</a:t>
            </a:r>
            <a:r>
              <a:rPr lang="en-US" sz="1800" dirty="0" smtClean="0"/>
              <a:t> de </a:t>
            </a:r>
            <a:r>
              <a:rPr lang="en-US" sz="1800" dirty="0" err="1" smtClean="0"/>
              <a:t>ontwikkelingen</a:t>
            </a:r>
            <a:r>
              <a:rPr lang="en-US" sz="1800" dirty="0" smtClean="0"/>
              <a:t>. Het is nu </a:t>
            </a:r>
            <a:r>
              <a:rPr lang="en-US" sz="1800" dirty="0" err="1" smtClean="0"/>
              <a:t>nog</a:t>
            </a:r>
            <a:r>
              <a:rPr lang="en-US" sz="1800" dirty="0" smtClean="0"/>
              <a:t> </a:t>
            </a:r>
            <a:r>
              <a:rPr lang="en-US" sz="1800" dirty="0" err="1" smtClean="0"/>
              <a:t>te</a:t>
            </a:r>
            <a:r>
              <a:rPr lang="en-US" sz="1800" dirty="0" smtClean="0"/>
              <a:t> </a:t>
            </a:r>
            <a:r>
              <a:rPr lang="en-US" sz="1800" dirty="0" err="1" smtClean="0"/>
              <a:t>vroeg</a:t>
            </a:r>
            <a:r>
              <a:rPr lang="en-US" sz="1800" dirty="0" smtClean="0"/>
              <a:t> </a:t>
            </a:r>
            <a:r>
              <a:rPr lang="en-US" sz="1800" dirty="0" err="1" smtClean="0"/>
              <a:t>om</a:t>
            </a:r>
            <a:r>
              <a:rPr lang="en-US" sz="1800" dirty="0" smtClean="0"/>
              <a:t> </a:t>
            </a:r>
            <a:r>
              <a:rPr lang="en-US" sz="1800" dirty="0" err="1" smtClean="0"/>
              <a:t>specifiek</a:t>
            </a:r>
            <a:r>
              <a:rPr lang="en-US" sz="1800" dirty="0" smtClean="0"/>
              <a:t> </a:t>
            </a:r>
            <a:r>
              <a:rPr lang="en-US" sz="1800" dirty="0" err="1" smtClean="0"/>
              <a:t>te</a:t>
            </a:r>
            <a:r>
              <a:rPr lang="en-US" sz="1800" dirty="0" smtClean="0"/>
              <a:t> </a:t>
            </a:r>
            <a:r>
              <a:rPr lang="en-US" sz="1800" dirty="0" err="1" smtClean="0"/>
              <a:t>zijn</a:t>
            </a:r>
            <a:r>
              <a:rPr lang="en-US" sz="1800" dirty="0" smtClean="0"/>
              <a:t>.</a:t>
            </a:r>
            <a:endParaRPr lang="nl-NL" sz="1800" dirty="0" smtClean="0"/>
          </a:p>
          <a:p>
            <a:pPr eaLnBrk="1" fontAlgn="t" hangingPunct="1">
              <a:buFont typeface="+mj-lt"/>
              <a:buAutoNum type="arabicPeriod" startAt="2"/>
            </a:pPr>
            <a:r>
              <a:rPr lang="nl-NL" sz="1800" dirty="0" smtClean="0"/>
              <a:t>Kleine organisatie. Minder vergaderen etc.</a:t>
            </a:r>
          </a:p>
          <a:p>
            <a:pPr eaLnBrk="1" fontAlgn="t" hangingPunct="1"/>
            <a:r>
              <a:rPr lang="en-US" sz="1800" b="1" dirty="0" smtClean="0"/>
              <a:t>	AK en WK’s</a:t>
            </a:r>
            <a:r>
              <a:rPr lang="en-US" sz="1800" dirty="0" smtClean="0"/>
              <a:t> : In </a:t>
            </a:r>
            <a:r>
              <a:rPr lang="en-US" sz="1800" dirty="0" err="1" smtClean="0"/>
              <a:t>principe</a:t>
            </a:r>
            <a:r>
              <a:rPr lang="en-US" sz="1800" dirty="0" smtClean="0"/>
              <a:t> </a:t>
            </a:r>
            <a:r>
              <a:rPr lang="en-US" sz="1800" dirty="0" err="1" smtClean="0"/>
              <a:t>nemen</a:t>
            </a:r>
            <a:r>
              <a:rPr lang="en-US" sz="1800" dirty="0" smtClean="0"/>
              <a:t> we </a:t>
            </a:r>
            <a:r>
              <a:rPr lang="en-US" sz="1800" dirty="0" err="1" smtClean="0"/>
              <a:t>dit</a:t>
            </a:r>
            <a:r>
              <a:rPr lang="en-US" sz="1800" dirty="0" smtClean="0"/>
              <a:t> over. </a:t>
            </a:r>
            <a:r>
              <a:rPr lang="en-US" sz="1800" dirty="0" err="1" smtClean="0"/>
              <a:t>Zie</a:t>
            </a:r>
            <a:r>
              <a:rPr lang="en-US" sz="1800" dirty="0" smtClean="0"/>
              <a:t> </a:t>
            </a:r>
            <a:r>
              <a:rPr lang="en-US" sz="1800" dirty="0" err="1" smtClean="0"/>
              <a:t>ook</a:t>
            </a:r>
            <a:r>
              <a:rPr lang="en-US" sz="1800" dirty="0" smtClean="0"/>
              <a:t> punt 1)</a:t>
            </a:r>
            <a:endParaRPr lang="nl-NL" sz="1800" dirty="0" smtClean="0"/>
          </a:p>
          <a:p>
            <a:pPr eaLnBrk="1" fontAlgn="t" hangingPunct="1">
              <a:buFont typeface="+mj-lt"/>
              <a:buAutoNum type="arabicPeriod" startAt="3"/>
            </a:pPr>
            <a:r>
              <a:rPr lang="nl-NL" sz="1800" dirty="0" smtClean="0"/>
              <a:t>Aanpassen secties, minder maar groter</a:t>
            </a:r>
          </a:p>
          <a:p>
            <a:pPr eaLnBrk="1" fontAlgn="t" hangingPunct="1"/>
            <a:r>
              <a:rPr lang="nl-NL" sz="1800" b="1" dirty="0" smtClean="0"/>
              <a:t>	AK </a:t>
            </a:r>
            <a:r>
              <a:rPr lang="en-US" sz="1800" b="1" dirty="0" smtClean="0"/>
              <a:t>en WK’s</a:t>
            </a:r>
            <a:r>
              <a:rPr lang="en-US" sz="1800" dirty="0" smtClean="0"/>
              <a:t> </a:t>
            </a:r>
            <a:r>
              <a:rPr lang="nl-NL" sz="1800" dirty="0" smtClean="0"/>
              <a:t>: idem </a:t>
            </a:r>
          </a:p>
          <a:p>
            <a:pPr eaLnBrk="1" fontAlgn="t" hangingPunct="1">
              <a:buFont typeface="+mj-lt"/>
              <a:buAutoNum type="arabicPeriod" startAt="4"/>
            </a:pPr>
            <a:r>
              <a:rPr lang="nl-NL" sz="1800" dirty="0" smtClean="0"/>
              <a:t>Efficiënt vergaderen</a:t>
            </a:r>
          </a:p>
          <a:p>
            <a:pPr eaLnBrk="1" fontAlgn="t" hangingPunct="1"/>
            <a:r>
              <a:rPr lang="en-US" sz="1800" b="1" dirty="0" smtClean="0"/>
              <a:t>	AK en WK’s</a:t>
            </a:r>
            <a:r>
              <a:rPr lang="en-US" sz="1800" dirty="0" smtClean="0"/>
              <a:t> : </a:t>
            </a:r>
            <a:r>
              <a:rPr lang="en-US" sz="1800" dirty="0" err="1" smtClean="0"/>
              <a:t>Spreekt</a:t>
            </a:r>
            <a:r>
              <a:rPr lang="en-US" sz="1800" dirty="0" smtClean="0"/>
              <a:t> </a:t>
            </a:r>
            <a:r>
              <a:rPr lang="en-US" sz="1800" dirty="0" err="1" smtClean="0"/>
              <a:t>voor</a:t>
            </a:r>
            <a:r>
              <a:rPr lang="en-US" sz="1800" dirty="0" smtClean="0"/>
              <a:t> </a:t>
            </a:r>
            <a:r>
              <a:rPr lang="en-US" sz="1800" dirty="0" err="1" smtClean="0"/>
              <a:t>zich</a:t>
            </a:r>
            <a:r>
              <a:rPr lang="en-US" sz="1800" dirty="0" smtClean="0"/>
              <a:t>. </a:t>
            </a:r>
            <a:r>
              <a:rPr lang="en-US" sz="1800" dirty="0" err="1" smtClean="0"/>
              <a:t>Niet</a:t>
            </a:r>
            <a:r>
              <a:rPr lang="en-US" sz="1800" dirty="0" smtClean="0"/>
              <a:t> </a:t>
            </a:r>
            <a:r>
              <a:rPr lang="en-US" sz="1800" dirty="0" err="1" smtClean="0"/>
              <a:t>als</a:t>
            </a:r>
            <a:r>
              <a:rPr lang="en-US" sz="1800" dirty="0" smtClean="0"/>
              <a:t> </a:t>
            </a:r>
            <a:r>
              <a:rPr lang="en-US" sz="1800" dirty="0" err="1" smtClean="0"/>
              <a:t>doelstelling</a:t>
            </a:r>
            <a:r>
              <a:rPr lang="en-US" sz="1800" dirty="0" smtClean="0"/>
              <a:t> of </a:t>
            </a:r>
            <a:r>
              <a:rPr lang="en-US" sz="1800" dirty="0" err="1" smtClean="0"/>
              <a:t>actiepunt</a:t>
            </a:r>
            <a:r>
              <a:rPr lang="en-US" sz="1800" dirty="0" smtClean="0"/>
              <a:t> </a:t>
            </a:r>
            <a:r>
              <a:rPr lang="en-US" sz="1800" dirty="0" err="1" smtClean="0"/>
              <a:t>opnemen</a:t>
            </a:r>
            <a:r>
              <a:rPr lang="en-US" sz="1800" dirty="0" smtClean="0"/>
              <a:t>.</a:t>
            </a:r>
            <a:endParaRPr lang="nl-NL" sz="1800" dirty="0" smtClean="0"/>
          </a:p>
          <a:p>
            <a:pPr eaLnBrk="1" fontAlgn="t" hangingPunct="1"/>
            <a:r>
              <a:rPr lang="nl-NL" dirty="0" smtClean="0"/>
              <a:t> 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747664"/>
          </a:xfrm>
        </p:spPr>
        <p:txBody>
          <a:bodyPr/>
          <a:lstStyle/>
          <a:p>
            <a:r>
              <a:rPr lang="en-US" sz="3600" b="0" dirty="0" smtClean="0"/>
              <a:t>6.1 </a:t>
            </a:r>
            <a:r>
              <a:rPr lang="en-US" sz="3600" b="0" dirty="0" err="1" smtClean="0"/>
              <a:t>Organisatie</a:t>
            </a:r>
            <a:r>
              <a:rPr lang="en-US" sz="3600" b="0" dirty="0" smtClean="0"/>
              <a:t>/</a:t>
            </a:r>
            <a:r>
              <a:rPr lang="en-US" sz="3600" b="0" dirty="0" err="1" smtClean="0"/>
              <a:t>communicatie</a:t>
            </a:r>
            <a:r>
              <a:rPr lang="en-US" sz="3600" b="0" dirty="0" smtClean="0"/>
              <a:t> </a:t>
            </a:r>
            <a:r>
              <a:rPr lang="en-US" sz="3600" b="0" dirty="0" err="1" smtClean="0"/>
              <a:t>tijdens</a:t>
            </a:r>
            <a:r>
              <a:rPr lang="en-US" sz="3600" b="0" dirty="0" smtClean="0"/>
              <a:t> het </a:t>
            </a:r>
            <a:r>
              <a:rPr lang="en-US" sz="3600" b="0" dirty="0" err="1" smtClean="0"/>
              <a:t>Toekomst</a:t>
            </a:r>
            <a:r>
              <a:rPr lang="en-US" sz="3600" b="0" dirty="0" smtClean="0"/>
              <a:t> </a:t>
            </a:r>
            <a:r>
              <a:rPr lang="en-US" sz="3600" b="0" dirty="0" err="1" smtClean="0"/>
              <a:t>proces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772816"/>
            <a:ext cx="7772400" cy="4018384"/>
          </a:xfrm>
        </p:spPr>
        <p:txBody>
          <a:bodyPr/>
          <a:lstStyle/>
          <a:p>
            <a:pPr eaLnBrk="1" fontAlgn="t" hangingPunct="1">
              <a:buFontTx/>
              <a:buChar char="-"/>
            </a:pPr>
            <a:r>
              <a:rPr lang="en-US" sz="2000" dirty="0" err="1" smtClean="0"/>
              <a:t>Werkgroep</a:t>
            </a:r>
            <a:r>
              <a:rPr lang="en-US" sz="2000" dirty="0" smtClean="0"/>
              <a:t> </a:t>
            </a:r>
            <a:r>
              <a:rPr lang="en-US" sz="2000" dirty="0" err="1" smtClean="0"/>
              <a:t>Toekomst</a:t>
            </a:r>
            <a:r>
              <a:rPr lang="en-US" sz="2000" dirty="0" smtClean="0"/>
              <a:t> met </a:t>
            </a:r>
            <a:r>
              <a:rPr lang="en-US" sz="2000" dirty="0" err="1" smtClean="0"/>
              <a:t>brede</a:t>
            </a:r>
            <a:r>
              <a:rPr lang="en-US" sz="2000" dirty="0" smtClean="0"/>
              <a:t> </a:t>
            </a:r>
            <a:r>
              <a:rPr lang="en-US" sz="2000" dirty="0" err="1" smtClean="0"/>
              <a:t>samenstelling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organiseert</a:t>
            </a:r>
            <a:r>
              <a:rPr lang="en-US" sz="2000" dirty="0" smtClean="0"/>
              <a:t> en </a:t>
            </a:r>
            <a:r>
              <a:rPr lang="en-US" sz="2000" dirty="0" err="1" smtClean="0"/>
              <a:t>communiceert</a:t>
            </a:r>
            <a:endParaRPr lang="en-US" sz="2000" dirty="0" smtClean="0"/>
          </a:p>
          <a:p>
            <a:pPr eaLnBrk="1" fontAlgn="t" hangingPunct="1">
              <a:buFontTx/>
              <a:buChar char="-"/>
            </a:pPr>
            <a:r>
              <a:rPr lang="en-US" sz="2000" dirty="0" err="1" smtClean="0"/>
              <a:t>Degene</a:t>
            </a:r>
            <a:r>
              <a:rPr lang="en-US" sz="2000" dirty="0" smtClean="0"/>
              <a:t> die </a:t>
            </a:r>
            <a:r>
              <a:rPr lang="en-US" sz="2000" dirty="0" err="1" smtClean="0"/>
              <a:t>zich</a:t>
            </a:r>
            <a:r>
              <a:rPr lang="en-US" sz="2000" dirty="0" smtClean="0"/>
              <a:t> via de </a:t>
            </a:r>
            <a:r>
              <a:rPr lang="en-US" sz="2000" dirty="0" err="1" smtClean="0"/>
              <a:t>enquête</a:t>
            </a:r>
            <a:r>
              <a:rPr lang="en-US" sz="2000" dirty="0" smtClean="0"/>
              <a:t> </a:t>
            </a:r>
            <a:r>
              <a:rPr lang="en-US" sz="2000" dirty="0" err="1" smtClean="0"/>
              <a:t>aangemeld</a:t>
            </a:r>
            <a:r>
              <a:rPr lang="en-US" sz="2000" dirty="0" smtClean="0"/>
              <a:t> </a:t>
            </a:r>
            <a:r>
              <a:rPr lang="en-US" sz="2000" dirty="0" err="1" smtClean="0"/>
              <a:t>hebben</a:t>
            </a:r>
            <a:r>
              <a:rPr lang="en-US" sz="2000" dirty="0" smtClean="0"/>
              <a:t> </a:t>
            </a:r>
            <a:r>
              <a:rPr lang="en-US" sz="2000" dirty="0" err="1" smtClean="0"/>
              <a:t>uitnodigen</a:t>
            </a:r>
            <a:r>
              <a:rPr lang="en-US" sz="2000" dirty="0" smtClean="0"/>
              <a:t> (</a:t>
            </a:r>
            <a:r>
              <a:rPr lang="en-US" sz="2000" dirty="0" err="1" smtClean="0"/>
              <a:t>feb</a:t>
            </a:r>
            <a:r>
              <a:rPr lang="en-US" sz="2000" dirty="0" smtClean="0"/>
              <a:t>.)</a:t>
            </a:r>
          </a:p>
          <a:p>
            <a:pPr eaLnBrk="1" fontAlgn="t" hangingPunct="1">
              <a:buFontTx/>
              <a:buChar char="-"/>
            </a:pPr>
            <a:r>
              <a:rPr lang="en-US" sz="2000" dirty="0" err="1" smtClean="0"/>
              <a:t>Zoveel</a:t>
            </a:r>
            <a:r>
              <a:rPr lang="en-US" sz="2000" dirty="0" smtClean="0"/>
              <a:t> </a:t>
            </a:r>
            <a:r>
              <a:rPr lang="en-US" sz="2000" dirty="0" err="1" smtClean="0"/>
              <a:t>mogelijk</a:t>
            </a:r>
            <a:r>
              <a:rPr lang="en-US" sz="2000" dirty="0" smtClean="0"/>
              <a:t> </a:t>
            </a:r>
            <a:r>
              <a:rPr lang="en-US" sz="2000" dirty="0" err="1" smtClean="0"/>
              <a:t>leden</a:t>
            </a:r>
            <a:r>
              <a:rPr lang="en-US" sz="2000" dirty="0" smtClean="0"/>
              <a:t> van de PGT </a:t>
            </a:r>
            <a:r>
              <a:rPr lang="en-US" sz="2000" dirty="0" err="1" smtClean="0"/>
              <a:t>betrekken</a:t>
            </a:r>
            <a:r>
              <a:rPr lang="en-US" sz="2000" dirty="0" smtClean="0"/>
              <a:t> door </a:t>
            </a:r>
            <a:r>
              <a:rPr lang="en-US" sz="2000" dirty="0" err="1" smtClean="0"/>
              <a:t>middel</a:t>
            </a:r>
            <a:r>
              <a:rPr lang="en-US" sz="2000" dirty="0" smtClean="0"/>
              <a:t> van:</a:t>
            </a:r>
          </a:p>
          <a:p>
            <a:pPr lvl="1" eaLnBrk="1" fontAlgn="t" hangingPunct="1">
              <a:buFontTx/>
              <a:buChar char="-"/>
            </a:pPr>
            <a:r>
              <a:rPr lang="en-US" sz="1600" dirty="0" err="1" smtClean="0"/>
              <a:t>Beraadsavonden</a:t>
            </a:r>
            <a:endParaRPr lang="en-US" sz="1600" dirty="0" smtClean="0"/>
          </a:p>
          <a:p>
            <a:pPr lvl="1" eaLnBrk="1" fontAlgn="t" hangingPunct="1">
              <a:buFontTx/>
              <a:buChar char="-"/>
            </a:pPr>
            <a:r>
              <a:rPr lang="en-US" sz="1600" dirty="0" smtClean="0"/>
              <a:t>E-mail </a:t>
            </a:r>
            <a:r>
              <a:rPr lang="en-US" sz="1600" dirty="0" err="1" smtClean="0"/>
              <a:t>adres</a:t>
            </a:r>
            <a:r>
              <a:rPr lang="en-US" sz="1600" dirty="0" smtClean="0"/>
              <a:t>/internet forum</a:t>
            </a:r>
          </a:p>
          <a:p>
            <a:pPr lvl="1" eaLnBrk="1" fontAlgn="t" hangingPunct="1">
              <a:buFontTx/>
              <a:buChar char="-"/>
            </a:pPr>
            <a:r>
              <a:rPr lang="en-US" sz="1600" dirty="0" err="1" smtClean="0"/>
              <a:t>Inloop</a:t>
            </a:r>
            <a:r>
              <a:rPr lang="en-US" sz="1600" dirty="0" smtClean="0"/>
              <a:t> </a:t>
            </a:r>
            <a:r>
              <a:rPr lang="en-US" sz="1600" dirty="0" err="1" smtClean="0"/>
              <a:t>bijeenkomsten</a:t>
            </a:r>
            <a:r>
              <a:rPr lang="en-US" sz="1600" dirty="0" smtClean="0"/>
              <a:t> (</a:t>
            </a:r>
            <a:r>
              <a:rPr lang="en-US" sz="1600" dirty="0" err="1" smtClean="0"/>
              <a:t>ook</a:t>
            </a:r>
            <a:r>
              <a:rPr lang="en-US" sz="1600" dirty="0" smtClean="0"/>
              <a:t> </a:t>
            </a:r>
            <a:r>
              <a:rPr lang="en-US" sz="1600" dirty="0" err="1" smtClean="0"/>
              <a:t>overdag</a:t>
            </a:r>
            <a:r>
              <a:rPr lang="en-US" sz="1600" dirty="0" smtClean="0"/>
              <a:t>)</a:t>
            </a:r>
          </a:p>
          <a:p>
            <a:pPr lvl="1" eaLnBrk="1" fontAlgn="t" hangingPunct="1">
              <a:buFontTx/>
              <a:buChar char="-"/>
            </a:pPr>
            <a:r>
              <a:rPr lang="en-US" sz="1600" dirty="0" err="1" smtClean="0"/>
              <a:t>Gemeenteavonden</a:t>
            </a:r>
            <a:endParaRPr lang="en-US" sz="1600" dirty="0" smtClean="0"/>
          </a:p>
          <a:p>
            <a:pPr lvl="1" eaLnBrk="1" fontAlgn="t" hangingPunct="1">
              <a:buFontTx/>
              <a:buChar char="-"/>
            </a:pPr>
            <a:r>
              <a:rPr lang="en-US" sz="1600" dirty="0" err="1" smtClean="0"/>
              <a:t>Verslaggeving</a:t>
            </a:r>
            <a:r>
              <a:rPr lang="en-US" sz="1600" dirty="0" smtClean="0"/>
              <a:t> op de website</a:t>
            </a:r>
          </a:p>
          <a:p>
            <a:pPr lvl="1" eaLnBrk="1" fontAlgn="t" hangingPunct="1">
              <a:buFontTx/>
              <a:buChar char="-"/>
            </a:pPr>
            <a:r>
              <a:rPr lang="en-US" sz="1600" dirty="0" smtClean="0"/>
              <a:t>Etc.</a:t>
            </a:r>
          </a:p>
          <a:p>
            <a:pPr eaLnBrk="1" fontAlgn="t" hangingPunct="1">
              <a:buFontTx/>
              <a:buChar char="-"/>
            </a:pPr>
            <a:r>
              <a:rPr lang="en-US" sz="2000" dirty="0" err="1" smtClean="0"/>
              <a:t>Vraag</a:t>
            </a:r>
            <a:r>
              <a:rPr lang="en-US" sz="2000" dirty="0" smtClean="0"/>
              <a:t>: Is </a:t>
            </a:r>
            <a:r>
              <a:rPr lang="en-US" sz="2000" dirty="0" err="1" smtClean="0"/>
              <a:t>dit</a:t>
            </a:r>
            <a:r>
              <a:rPr lang="en-US" sz="2000" dirty="0" smtClean="0"/>
              <a:t> </a:t>
            </a:r>
            <a:r>
              <a:rPr lang="en-US" sz="2000" dirty="0" err="1" smtClean="0"/>
              <a:t>voldoende</a:t>
            </a:r>
            <a:r>
              <a:rPr lang="en-US" sz="2000" dirty="0" smtClean="0"/>
              <a:t>? </a:t>
            </a:r>
            <a:r>
              <a:rPr lang="en-US" sz="2000" dirty="0" err="1" smtClean="0"/>
              <a:t>Kunnen</a:t>
            </a:r>
            <a:r>
              <a:rPr lang="en-US" sz="2000" dirty="0" smtClean="0"/>
              <a:t> we </a:t>
            </a:r>
            <a:r>
              <a:rPr lang="en-US" sz="2000" dirty="0" err="1" smtClean="0"/>
              <a:t>nog</a:t>
            </a:r>
            <a:r>
              <a:rPr lang="en-US" sz="2000" dirty="0" smtClean="0"/>
              <a:t> </a:t>
            </a:r>
            <a:r>
              <a:rPr lang="en-US" sz="2000" dirty="0" err="1" smtClean="0"/>
              <a:t>meer</a:t>
            </a:r>
            <a:r>
              <a:rPr lang="en-US" sz="2000" dirty="0" smtClean="0"/>
              <a:t> </a:t>
            </a:r>
            <a:r>
              <a:rPr lang="en-US" sz="2000" dirty="0" err="1" smtClean="0"/>
              <a:t>doen</a:t>
            </a:r>
            <a:r>
              <a:rPr lang="en-US" sz="2000" dirty="0" smtClean="0"/>
              <a:t>?</a:t>
            </a:r>
            <a:endParaRPr lang="nl-NL" sz="2000" dirty="0" smtClean="0"/>
          </a:p>
          <a:p>
            <a:pPr eaLnBrk="1" fontAlgn="t" hangingPunct="1"/>
            <a:r>
              <a:rPr lang="nl-NL" dirty="0" smtClean="0"/>
              <a:t> </a:t>
            </a:r>
            <a:endParaRPr lang="nl-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nl-NL" sz="3600" dirty="0" smtClean="0"/>
              <a:t>Financiën 1/3</a:t>
            </a:r>
            <a:br>
              <a:rPr lang="nl-NL" sz="3600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340768"/>
            <a:ext cx="7772400" cy="4450432"/>
          </a:xfrm>
        </p:spPr>
        <p:txBody>
          <a:bodyPr/>
          <a:lstStyle/>
          <a:p>
            <a:pPr eaLnBrk="1" fontAlgn="t" hangingPunct="1"/>
            <a:r>
              <a:rPr lang="nl-NL" sz="2000" b="1" dirty="0" smtClean="0"/>
              <a:t>Aanbeveling:</a:t>
            </a:r>
          </a:p>
          <a:p>
            <a:pPr eaLnBrk="1" fontAlgn="t" hangingPunct="1"/>
            <a:r>
              <a:rPr lang="nl-NL" sz="1800" dirty="0" smtClean="0"/>
              <a:t>Sluitende begroting realiseren. </a:t>
            </a:r>
            <a:r>
              <a:rPr lang="nl-NL" sz="1800" b="1" dirty="0" smtClean="0"/>
              <a:t>AK </a:t>
            </a:r>
            <a:r>
              <a:rPr lang="en-US" sz="1800" b="1" dirty="0" smtClean="0"/>
              <a:t>en WK’s</a:t>
            </a:r>
            <a:r>
              <a:rPr lang="en-US" sz="1800" dirty="0" smtClean="0"/>
              <a:t>:</a:t>
            </a:r>
            <a:r>
              <a:rPr lang="nl-NL" sz="1800" dirty="0" smtClean="0"/>
              <a:t> Uiteraard mee eens.</a:t>
            </a:r>
          </a:p>
          <a:p>
            <a:pPr eaLnBrk="1" fontAlgn="t" hangingPunct="1"/>
            <a:endParaRPr lang="nl-NL" sz="1800" b="1" dirty="0" smtClean="0"/>
          </a:p>
          <a:p>
            <a:pPr eaLnBrk="1" fontAlgn="t" hangingPunct="1"/>
            <a:r>
              <a:rPr lang="nl-NL" sz="1800" b="1" dirty="0" smtClean="0"/>
              <a:t>Actiepunten n.a.v. aanbeveling:</a:t>
            </a:r>
          </a:p>
          <a:p>
            <a:pPr marL="514350" indent="-514350" eaLnBrk="1" fontAlgn="t" hangingPunct="1">
              <a:buFont typeface="+mj-lt"/>
              <a:buAutoNum type="arabicPeriod"/>
            </a:pPr>
            <a:r>
              <a:rPr lang="nl-NL" sz="1800" dirty="0" smtClean="0"/>
              <a:t>Gebruik maken van het rapport van de financiële commissie als leidraad voor de uitvoering van onderstaande aanbevelingen.</a:t>
            </a:r>
          </a:p>
          <a:p>
            <a:pPr marL="514350" indent="-514350" eaLnBrk="1" fontAlgn="t" hangingPunct="1"/>
            <a:r>
              <a:rPr lang="en-US" sz="1800" b="1" dirty="0" smtClean="0"/>
              <a:t>	AK en WK’s</a:t>
            </a:r>
            <a:r>
              <a:rPr lang="en-US" sz="1800" dirty="0" smtClean="0"/>
              <a:t> : </a:t>
            </a:r>
            <a:r>
              <a:rPr lang="en-US" sz="1800" dirty="0" err="1" smtClean="0"/>
              <a:t>Wijzigen</a:t>
            </a:r>
            <a:r>
              <a:rPr lang="en-US" sz="1800" dirty="0" smtClean="0"/>
              <a:t> in: “</a:t>
            </a:r>
            <a:r>
              <a:rPr lang="en-US" sz="1800" dirty="0" err="1" smtClean="0"/>
              <a:t>Voer</a:t>
            </a:r>
            <a:r>
              <a:rPr lang="en-US" sz="1800" dirty="0" smtClean="0"/>
              <a:t> de </a:t>
            </a:r>
            <a:r>
              <a:rPr lang="en-US" sz="1800" dirty="0" err="1" smtClean="0"/>
              <a:t>onderstaande</a:t>
            </a:r>
            <a:r>
              <a:rPr lang="en-US" sz="1800" dirty="0" smtClean="0"/>
              <a:t> </a:t>
            </a:r>
            <a:r>
              <a:rPr lang="en-US" sz="1800" dirty="0" err="1" smtClean="0"/>
              <a:t>actiepunten</a:t>
            </a:r>
            <a:r>
              <a:rPr lang="en-US" sz="1800" dirty="0" smtClean="0"/>
              <a:t> </a:t>
            </a:r>
            <a:r>
              <a:rPr lang="en-US" sz="1800" dirty="0" err="1" smtClean="0"/>
              <a:t>uit</a:t>
            </a:r>
            <a:r>
              <a:rPr lang="en-US" sz="1800" dirty="0" smtClean="0"/>
              <a:t> </a:t>
            </a:r>
            <a:r>
              <a:rPr lang="en-US" sz="1800" dirty="0" err="1" smtClean="0"/>
              <a:t>binnen</a:t>
            </a:r>
            <a:r>
              <a:rPr lang="en-US" sz="1800" dirty="0" smtClean="0"/>
              <a:t> de </a:t>
            </a:r>
            <a:r>
              <a:rPr lang="en-US" sz="1800" dirty="0" err="1" smtClean="0"/>
              <a:t>meerjaren</a:t>
            </a:r>
            <a:r>
              <a:rPr lang="en-US" sz="1800" dirty="0" smtClean="0"/>
              <a:t> </a:t>
            </a:r>
            <a:r>
              <a:rPr lang="en-US" sz="1800" dirty="0" err="1" smtClean="0"/>
              <a:t>begroting</a:t>
            </a:r>
            <a:r>
              <a:rPr lang="en-US" sz="1800" dirty="0" smtClean="0"/>
              <a:t> </a:t>
            </a:r>
            <a:endParaRPr lang="nl-NL" sz="1800" dirty="0" smtClean="0"/>
          </a:p>
          <a:p>
            <a:pPr marL="457200" indent="-457200" eaLnBrk="1" fontAlgn="t" hangingPunct="1">
              <a:buFont typeface="+mj-lt"/>
              <a:buAutoNum type="arabicPeriod" startAt="2"/>
            </a:pPr>
            <a:r>
              <a:rPr lang="nl-NL" sz="1800" dirty="0" smtClean="0"/>
              <a:t>Verkoop van  kerkgebouw(en) in gang zetten. (afstemmen met het landelijk diensten centrum).</a:t>
            </a:r>
          </a:p>
          <a:p>
            <a:pPr marL="457200" indent="-457200" eaLnBrk="1" fontAlgn="t" hangingPunct="1">
              <a:buFont typeface="+mj-lt"/>
              <a:buAutoNum type="arabicPeriod" startAt="3"/>
            </a:pPr>
            <a:r>
              <a:rPr lang="nl-NL" sz="1800" dirty="0" smtClean="0"/>
              <a:t>Onderzoeken of er andere kerkgenootschappen of organisaties zijn die geïnteresseerd zijn om één van de kerkgebouwen over te nemen.</a:t>
            </a:r>
            <a:endParaRPr lang="en-US" sz="1800" dirty="0" smtClean="0"/>
          </a:p>
          <a:p>
            <a:pPr marL="457200" indent="-457200" eaLnBrk="1" fontAlgn="t" hangingPunct="1"/>
            <a:r>
              <a:rPr lang="en-US" sz="1800" b="1" dirty="0" smtClean="0"/>
              <a:t>	AK en WK’s</a:t>
            </a:r>
            <a:r>
              <a:rPr lang="en-US" sz="1800" dirty="0" smtClean="0"/>
              <a:t> :  2. en 3. </a:t>
            </a:r>
            <a:r>
              <a:rPr lang="en-US" sz="1800" dirty="0" err="1" smtClean="0"/>
              <a:t>zijn</a:t>
            </a:r>
            <a:r>
              <a:rPr lang="en-US" sz="1800" dirty="0" smtClean="0"/>
              <a:t> </a:t>
            </a:r>
            <a:r>
              <a:rPr lang="en-US" sz="1800" dirty="0" err="1" smtClean="0"/>
              <a:t>voor</a:t>
            </a:r>
            <a:r>
              <a:rPr lang="en-US" sz="1800" dirty="0" smtClean="0"/>
              <a:t> de </a:t>
            </a:r>
            <a:r>
              <a:rPr lang="en-US" sz="1800" dirty="0" err="1" smtClean="0"/>
              <a:t>verkenningscommissie</a:t>
            </a:r>
            <a:endParaRPr lang="nl-NL" sz="1800" dirty="0" smtClean="0"/>
          </a:p>
          <a:p>
            <a:pPr eaLnBrk="1" fontAlgn="t" hangingPunct="1"/>
            <a:endParaRPr lang="nl-NL" b="1" dirty="0" smtClean="0"/>
          </a:p>
          <a:p>
            <a:pPr eaLnBrk="1" fontAlgn="t" hangingPunct="1"/>
            <a:r>
              <a:rPr lang="nl-NL" b="1" dirty="0" smtClean="0"/>
              <a:t> 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7.	</a:t>
            </a:r>
            <a:r>
              <a:rPr lang="nl-NL" sz="3600" dirty="0" smtClean="0"/>
              <a:t>Financiën 2/3</a:t>
            </a:r>
            <a:br>
              <a:rPr lang="nl-NL" sz="3600" dirty="0" smtClean="0"/>
            </a:b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fontAlgn="t" hangingPunct="1"/>
            <a:r>
              <a:rPr lang="nl-NL" sz="1800" b="1" u="sng" dirty="0" smtClean="0"/>
              <a:t>Actiepunten n.a.v. aanbeveling (vervolg):</a:t>
            </a:r>
          </a:p>
          <a:p>
            <a:pPr marL="457200" indent="-457200" eaLnBrk="1" fontAlgn="t" hangingPunct="1"/>
            <a:endParaRPr lang="nl-NL" sz="1800" b="1" u="sng" dirty="0" smtClean="0"/>
          </a:p>
          <a:p>
            <a:pPr marL="457200" indent="-457200" eaLnBrk="1" fontAlgn="t" hangingPunct="1">
              <a:buFont typeface="+mj-lt"/>
              <a:buAutoNum type="arabicPeriod" startAt="4"/>
            </a:pPr>
            <a:r>
              <a:rPr lang="nl-NL" sz="1800" dirty="0" smtClean="0"/>
              <a:t>Verkoop van beide  pastorieën.</a:t>
            </a:r>
          </a:p>
          <a:p>
            <a:pPr marL="457200" indent="-457200" eaLnBrk="1" fontAlgn="t" hangingPunct="1"/>
            <a:r>
              <a:rPr lang="en-US" sz="1800" b="1" dirty="0" smtClean="0"/>
              <a:t>	AK en WK’s</a:t>
            </a:r>
            <a:r>
              <a:rPr lang="en-US" sz="1800" dirty="0" smtClean="0"/>
              <a:t> : </a:t>
            </a:r>
            <a:r>
              <a:rPr lang="en-US" sz="1800" dirty="0" err="1" smtClean="0"/>
              <a:t>Dit</a:t>
            </a:r>
            <a:r>
              <a:rPr lang="en-US" sz="1800" dirty="0" smtClean="0"/>
              <a:t> is </a:t>
            </a:r>
            <a:r>
              <a:rPr lang="en-US" sz="1800" dirty="0" err="1" smtClean="0"/>
              <a:t>geen</a:t>
            </a:r>
            <a:r>
              <a:rPr lang="en-US" sz="1800" dirty="0" smtClean="0"/>
              <a:t> </a:t>
            </a:r>
            <a:r>
              <a:rPr lang="en-US" sz="1800" dirty="0" err="1" smtClean="0"/>
              <a:t>doel</a:t>
            </a:r>
            <a:r>
              <a:rPr lang="en-US" sz="1800" dirty="0" smtClean="0"/>
              <a:t> op </a:t>
            </a:r>
            <a:r>
              <a:rPr lang="en-US" sz="1800" dirty="0" err="1" smtClean="0"/>
              <a:t>zich</a:t>
            </a:r>
            <a:r>
              <a:rPr lang="en-US" sz="1800" dirty="0" smtClean="0"/>
              <a:t> </a:t>
            </a:r>
            <a:r>
              <a:rPr lang="en-US" sz="1800" dirty="0" err="1" smtClean="0"/>
              <a:t>maar</a:t>
            </a:r>
            <a:r>
              <a:rPr lang="en-US" sz="1800" dirty="0" smtClean="0"/>
              <a:t> </a:t>
            </a:r>
            <a:r>
              <a:rPr lang="en-US" sz="1800" dirty="0" err="1" smtClean="0"/>
              <a:t>kan</a:t>
            </a:r>
            <a:r>
              <a:rPr lang="en-US" sz="1800" dirty="0" smtClean="0"/>
              <a:t> </a:t>
            </a:r>
            <a:r>
              <a:rPr lang="en-US" sz="1800" dirty="0" err="1" smtClean="0"/>
              <a:t>een</a:t>
            </a:r>
            <a:r>
              <a:rPr lang="en-US" sz="1800" dirty="0" smtClean="0"/>
              <a:t> </a:t>
            </a:r>
            <a:r>
              <a:rPr lang="en-US" sz="1800" dirty="0" err="1" smtClean="0"/>
              <a:t>resultaat</a:t>
            </a:r>
            <a:r>
              <a:rPr lang="en-US" sz="1800" dirty="0" smtClean="0"/>
              <a:t> </a:t>
            </a:r>
            <a:r>
              <a:rPr lang="en-US" sz="1800" dirty="0" err="1" smtClean="0"/>
              <a:t>zijn</a:t>
            </a:r>
            <a:r>
              <a:rPr lang="en-US" sz="1800" dirty="0" smtClean="0"/>
              <a:t> van de </a:t>
            </a:r>
            <a:r>
              <a:rPr lang="en-US" sz="1800" dirty="0" err="1" smtClean="0"/>
              <a:t>invulling</a:t>
            </a:r>
            <a:r>
              <a:rPr lang="en-US" sz="1800" dirty="0" smtClean="0"/>
              <a:t> van de </a:t>
            </a:r>
            <a:r>
              <a:rPr lang="en-US" sz="1800" dirty="0" err="1" smtClean="0"/>
              <a:t>vacature</a:t>
            </a:r>
            <a:r>
              <a:rPr lang="en-US" sz="1800" dirty="0" smtClean="0"/>
              <a:t> die in 2017 </a:t>
            </a:r>
            <a:r>
              <a:rPr lang="en-US" sz="1800" dirty="0" err="1" smtClean="0"/>
              <a:t>ontstaat</a:t>
            </a:r>
            <a:r>
              <a:rPr lang="en-US" sz="1800" dirty="0" smtClean="0"/>
              <a:t>. We </a:t>
            </a:r>
            <a:r>
              <a:rPr lang="en-US" sz="1800" dirty="0" err="1" smtClean="0"/>
              <a:t>gaan</a:t>
            </a:r>
            <a:r>
              <a:rPr lang="en-US" sz="1800" dirty="0" smtClean="0"/>
              <a:t> </a:t>
            </a:r>
            <a:r>
              <a:rPr lang="en-US" sz="1800" dirty="0" err="1" smtClean="0"/>
              <a:t>niet</a:t>
            </a:r>
            <a:r>
              <a:rPr lang="en-US" sz="1800" dirty="0" smtClean="0"/>
              <a:t> </a:t>
            </a:r>
            <a:r>
              <a:rPr lang="en-US" sz="1800" dirty="0" err="1" smtClean="0"/>
              <a:t>beide</a:t>
            </a:r>
            <a:r>
              <a:rPr lang="en-US" sz="1800" dirty="0" smtClean="0"/>
              <a:t> </a:t>
            </a:r>
            <a:r>
              <a:rPr lang="en-US" sz="1800" dirty="0" err="1" smtClean="0"/>
              <a:t>pastorieën</a:t>
            </a:r>
            <a:r>
              <a:rPr lang="en-US" sz="1800" dirty="0" smtClean="0"/>
              <a:t> </a:t>
            </a:r>
            <a:r>
              <a:rPr lang="en-US" sz="1800" dirty="0" err="1" smtClean="0"/>
              <a:t>verkopen</a:t>
            </a:r>
            <a:r>
              <a:rPr lang="en-US" sz="1800" dirty="0" smtClean="0"/>
              <a:t>.</a:t>
            </a:r>
            <a:endParaRPr lang="nl-NL" sz="1800" dirty="0" smtClean="0"/>
          </a:p>
          <a:p>
            <a:pPr marL="457200" indent="-457200" eaLnBrk="1" fontAlgn="t" hangingPunct="1">
              <a:buFont typeface="+mj-lt"/>
              <a:buAutoNum type="arabicPeriod" startAt="5"/>
            </a:pPr>
            <a:r>
              <a:rPr lang="nl-NL" sz="1800" dirty="0" smtClean="0"/>
              <a:t>Samenwerking zoeken met omliggende gemeenten ( denk aan ondersteunende diensten zoals inkoop, financiële administratie, inzet  </a:t>
            </a:r>
            <a:r>
              <a:rPr lang="nl-NL" sz="1800" dirty="0" err="1" smtClean="0"/>
              <a:t>jongeren-pastoraal</a:t>
            </a:r>
            <a:r>
              <a:rPr lang="nl-NL" sz="1800" dirty="0" smtClean="0"/>
              <a:t>- en  kerkelijk werkers.)</a:t>
            </a:r>
          </a:p>
          <a:p>
            <a:pPr marL="457200" indent="-457200" eaLnBrk="1" fontAlgn="t" hangingPunct="1"/>
            <a:r>
              <a:rPr lang="en-US" sz="1800" b="1" dirty="0" smtClean="0"/>
              <a:t>	AK en WK’s</a:t>
            </a:r>
            <a:r>
              <a:rPr lang="en-US" sz="1800" dirty="0" smtClean="0"/>
              <a:t> : </a:t>
            </a:r>
            <a:r>
              <a:rPr lang="en-US" sz="1800" dirty="0" err="1" smtClean="0"/>
              <a:t>Dit</a:t>
            </a:r>
            <a:r>
              <a:rPr lang="en-US" sz="1800" dirty="0" smtClean="0"/>
              <a:t> </a:t>
            </a:r>
            <a:r>
              <a:rPr lang="en-US" sz="1800" dirty="0" err="1" smtClean="0"/>
              <a:t>loopt</a:t>
            </a:r>
            <a:r>
              <a:rPr lang="en-US" sz="1800" dirty="0" smtClean="0"/>
              <a:t> al </a:t>
            </a:r>
            <a:r>
              <a:rPr lang="en-US" sz="1800" dirty="0" err="1" smtClean="0"/>
              <a:t>enigszins</a:t>
            </a:r>
            <a:r>
              <a:rPr lang="en-US" sz="1800" dirty="0" smtClean="0"/>
              <a:t>. We </a:t>
            </a:r>
            <a:r>
              <a:rPr lang="en-US" sz="1800" dirty="0" err="1" smtClean="0"/>
              <a:t>zullen</a:t>
            </a:r>
            <a:r>
              <a:rPr lang="en-US" sz="1800" dirty="0" smtClean="0"/>
              <a:t> </a:t>
            </a:r>
            <a:r>
              <a:rPr lang="en-US" sz="1800" dirty="0" err="1" smtClean="0"/>
              <a:t>ons</a:t>
            </a:r>
            <a:r>
              <a:rPr lang="en-US" sz="1800" dirty="0" smtClean="0"/>
              <a:t> </a:t>
            </a:r>
            <a:r>
              <a:rPr lang="en-US" sz="1800" dirty="0" err="1" smtClean="0"/>
              <a:t>dienstbaar</a:t>
            </a:r>
            <a:r>
              <a:rPr lang="en-US" sz="1800" dirty="0" smtClean="0"/>
              <a:t> </a:t>
            </a:r>
            <a:r>
              <a:rPr lang="en-US" sz="1800" dirty="0" err="1" smtClean="0"/>
              <a:t>blijven</a:t>
            </a:r>
            <a:r>
              <a:rPr lang="en-US" sz="1800" dirty="0" smtClean="0"/>
              <a:t> </a:t>
            </a:r>
            <a:r>
              <a:rPr lang="en-US" sz="1800" dirty="0" err="1" smtClean="0"/>
              <a:t>opstellen</a:t>
            </a:r>
            <a:r>
              <a:rPr lang="en-US" sz="1800" dirty="0" smtClean="0"/>
              <a:t>.</a:t>
            </a:r>
            <a:endParaRPr lang="nl-NL" sz="1800" dirty="0" smtClean="0"/>
          </a:p>
          <a:p>
            <a:pPr marL="457200" indent="-457200" eaLnBrk="1" fontAlgn="t" hangingPunct="1">
              <a:buFont typeface="+mj-lt"/>
              <a:buAutoNum type="arabicPeriod" startAt="3"/>
            </a:pPr>
            <a:endParaRPr lang="nl-NL" sz="1800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7.	</a:t>
            </a:r>
            <a:r>
              <a:rPr lang="nl-NL" sz="3600" dirty="0" smtClean="0"/>
              <a:t>Financiën 3/3</a:t>
            </a:r>
            <a:br>
              <a:rPr lang="nl-NL" sz="3600" dirty="0" smtClean="0"/>
            </a:b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124744"/>
            <a:ext cx="7772400" cy="4666456"/>
          </a:xfrm>
        </p:spPr>
        <p:txBody>
          <a:bodyPr/>
          <a:lstStyle/>
          <a:p>
            <a:pPr marL="457200" indent="-457200" eaLnBrk="1" fontAlgn="t" hangingPunct="1"/>
            <a:r>
              <a:rPr lang="nl-NL" sz="1800" b="1" dirty="0" smtClean="0"/>
              <a:t>Actiepunten n.a.v. aanbeveling (vervolg):</a:t>
            </a:r>
          </a:p>
          <a:p>
            <a:pPr marL="457200" indent="-457200" eaLnBrk="1" fontAlgn="t" hangingPunct="1"/>
            <a:endParaRPr lang="nl-NL" sz="1800" dirty="0" smtClean="0"/>
          </a:p>
          <a:p>
            <a:pPr lvl="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</a:pPr>
            <a:r>
              <a:rPr lang="nl-NL" sz="1600" dirty="0" smtClean="0"/>
              <a:t>Uitgaande van 2 </a:t>
            </a:r>
            <a:r>
              <a:rPr lang="nl-NL" sz="1600" dirty="0" err="1" smtClean="0"/>
              <a:t>fte’s</a:t>
            </a:r>
            <a:r>
              <a:rPr lang="nl-NL" sz="1600" dirty="0" smtClean="0"/>
              <a:t> zoeken naar de meest geschikte invulling voor één predikantsplaats.   (</a:t>
            </a:r>
            <a:r>
              <a:rPr lang="nl-NL" sz="1600" dirty="0" err="1" smtClean="0"/>
              <a:t>fte</a:t>
            </a:r>
            <a:r>
              <a:rPr lang="nl-NL" sz="1600" dirty="0" smtClean="0"/>
              <a:t> = full time employee)</a:t>
            </a:r>
            <a:br>
              <a:rPr lang="nl-NL" sz="1600" dirty="0" smtClean="0"/>
            </a:br>
            <a:r>
              <a:rPr lang="nl-NL" sz="1600" dirty="0" smtClean="0"/>
              <a:t>De  predikant past in het profiel om de gemeente op te bouwen, ondersteund door jeugdwerker, ouderenwerker en/of pastoraal werker( part time functies)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US" sz="1600" b="1" dirty="0" smtClean="0"/>
              <a:t>AK</a:t>
            </a:r>
            <a:r>
              <a:rPr lang="en-US" sz="1600" dirty="0" smtClean="0"/>
              <a:t>: Op 1 </a:t>
            </a:r>
            <a:r>
              <a:rPr lang="en-US" sz="1600" dirty="0" err="1" smtClean="0"/>
              <a:t>nov</a:t>
            </a:r>
            <a:r>
              <a:rPr lang="en-US" sz="1600" dirty="0" smtClean="0"/>
              <a:t>. 2016 </a:t>
            </a:r>
            <a:r>
              <a:rPr lang="en-US" sz="1600" dirty="0" err="1" smtClean="0"/>
              <a:t>loopt</a:t>
            </a:r>
            <a:r>
              <a:rPr lang="en-US" sz="1600" dirty="0" smtClean="0"/>
              <a:t> het </a:t>
            </a:r>
            <a:r>
              <a:rPr lang="en-US" sz="1600" dirty="0" err="1" smtClean="0"/>
              <a:t>jaarcontract</a:t>
            </a:r>
            <a:r>
              <a:rPr lang="en-US" sz="1600" dirty="0" smtClean="0"/>
              <a:t> met </a:t>
            </a:r>
            <a:r>
              <a:rPr lang="en-US" sz="1600" dirty="0" err="1" smtClean="0"/>
              <a:t>mevr</a:t>
            </a:r>
            <a:r>
              <a:rPr lang="en-US" sz="1600" dirty="0" smtClean="0"/>
              <a:t>. </a:t>
            </a:r>
            <a:r>
              <a:rPr lang="en-US" sz="1600" dirty="0" err="1" smtClean="0"/>
              <a:t>Slabbekoorn</a:t>
            </a:r>
            <a:r>
              <a:rPr lang="en-US" sz="1600" dirty="0" smtClean="0"/>
              <a:t> </a:t>
            </a:r>
            <a:r>
              <a:rPr lang="en-US" sz="1600" dirty="0" err="1" smtClean="0"/>
              <a:t>af</a:t>
            </a:r>
            <a:r>
              <a:rPr lang="en-US" sz="1600" dirty="0" smtClean="0"/>
              <a:t>. In 2017 </a:t>
            </a:r>
            <a:r>
              <a:rPr lang="en-US" sz="1600" dirty="0" err="1" smtClean="0"/>
              <a:t>gaat</a:t>
            </a:r>
            <a:r>
              <a:rPr lang="en-US" sz="1600" dirty="0" smtClean="0"/>
              <a:t> Ds. Becker met </a:t>
            </a:r>
            <a:r>
              <a:rPr lang="en-US" sz="1600" dirty="0" err="1" smtClean="0"/>
              <a:t>emeritaat</a:t>
            </a:r>
            <a:r>
              <a:rPr lang="en-US" sz="1600" dirty="0" smtClean="0"/>
              <a:t> en in 2018 </a:t>
            </a:r>
            <a:r>
              <a:rPr lang="en-US" sz="1600" dirty="0" err="1" smtClean="0"/>
              <a:t>gaat</a:t>
            </a:r>
            <a:r>
              <a:rPr lang="en-US" sz="1600" dirty="0" smtClean="0"/>
              <a:t> </a:t>
            </a:r>
            <a:r>
              <a:rPr lang="en-US" sz="1600" dirty="0" err="1" smtClean="0"/>
              <a:t>mevr</a:t>
            </a:r>
            <a:r>
              <a:rPr lang="en-US" sz="1600" dirty="0" smtClean="0"/>
              <a:t>. </a:t>
            </a:r>
            <a:r>
              <a:rPr lang="en-US" sz="1600" dirty="0" err="1" smtClean="0"/>
              <a:t>Rijke</a:t>
            </a:r>
            <a:r>
              <a:rPr lang="en-US" sz="1600" dirty="0" smtClean="0"/>
              <a:t> met </a:t>
            </a:r>
            <a:r>
              <a:rPr lang="en-US" sz="1600" dirty="0" err="1" smtClean="0"/>
              <a:t>pensioen</a:t>
            </a:r>
            <a:r>
              <a:rPr lang="en-US" sz="1600" dirty="0" smtClean="0"/>
              <a:t>. </a:t>
            </a:r>
            <a:r>
              <a:rPr lang="en-US" sz="1600" dirty="0" err="1" smtClean="0"/>
              <a:t>Dit</a:t>
            </a:r>
            <a:r>
              <a:rPr lang="en-US" sz="1600" dirty="0" smtClean="0"/>
              <a:t> </a:t>
            </a:r>
            <a:r>
              <a:rPr lang="en-US" sz="1600" dirty="0" err="1" smtClean="0"/>
              <a:t>houdt</a:t>
            </a:r>
            <a:r>
              <a:rPr lang="en-US" sz="1600" dirty="0" smtClean="0"/>
              <a:t> in </a:t>
            </a:r>
            <a:r>
              <a:rPr lang="en-US" sz="1600" dirty="0" err="1" smtClean="0"/>
              <a:t>dat</a:t>
            </a:r>
            <a:r>
              <a:rPr lang="en-US" sz="1600" dirty="0" smtClean="0"/>
              <a:t> </a:t>
            </a:r>
            <a:r>
              <a:rPr lang="en-US" sz="1600" dirty="0" err="1" smtClean="0"/>
              <a:t>er</a:t>
            </a:r>
            <a:r>
              <a:rPr lang="en-US" sz="1600" dirty="0" smtClean="0"/>
              <a:t> </a:t>
            </a:r>
            <a:r>
              <a:rPr lang="en-US" sz="1600" dirty="0" err="1" smtClean="0"/>
              <a:t>ruim</a:t>
            </a:r>
            <a:r>
              <a:rPr lang="en-US" sz="1600" dirty="0" smtClean="0"/>
              <a:t> </a:t>
            </a:r>
            <a:r>
              <a:rPr lang="en-US" sz="1600" dirty="0" err="1" smtClean="0"/>
              <a:t>vóór</a:t>
            </a:r>
            <a:r>
              <a:rPr lang="en-US" sz="1600" dirty="0" smtClean="0"/>
              <a:t> 1 </a:t>
            </a:r>
            <a:r>
              <a:rPr lang="en-US" sz="1600" dirty="0" err="1" smtClean="0"/>
              <a:t>nov</a:t>
            </a:r>
            <a:r>
              <a:rPr lang="en-US" sz="1600" dirty="0" smtClean="0"/>
              <a:t>. 2016 </a:t>
            </a:r>
            <a:r>
              <a:rPr lang="en-US" sz="1600" dirty="0" err="1" smtClean="0"/>
              <a:t>een</a:t>
            </a:r>
            <a:r>
              <a:rPr lang="en-US" sz="1600" dirty="0" smtClean="0"/>
              <a:t> plan </a:t>
            </a:r>
            <a:r>
              <a:rPr lang="en-US" sz="1600" dirty="0" err="1" smtClean="0"/>
              <a:t>moet</a:t>
            </a:r>
            <a:r>
              <a:rPr lang="en-US" sz="1600" dirty="0" smtClean="0"/>
              <a:t> </a:t>
            </a:r>
            <a:r>
              <a:rPr lang="en-US" sz="1600" dirty="0" err="1" smtClean="0"/>
              <a:t>zijn</a:t>
            </a:r>
            <a:r>
              <a:rPr lang="en-US" sz="1600" dirty="0" smtClean="0"/>
              <a:t> </a:t>
            </a:r>
            <a:r>
              <a:rPr lang="en-US" sz="1600" dirty="0" err="1" smtClean="0"/>
              <a:t>voor</a:t>
            </a:r>
            <a:r>
              <a:rPr lang="en-US" sz="1600" dirty="0" smtClean="0"/>
              <a:t> het of – en het hoe van de </a:t>
            </a:r>
            <a:r>
              <a:rPr lang="en-US" sz="1600" dirty="0" err="1" smtClean="0"/>
              <a:t>invulling</a:t>
            </a:r>
            <a:r>
              <a:rPr lang="en-US" sz="1600" dirty="0" smtClean="0"/>
              <a:t> van </a:t>
            </a:r>
            <a:r>
              <a:rPr lang="en-US" sz="1600" dirty="0" err="1" smtClean="0"/>
              <a:t>deze</a:t>
            </a:r>
            <a:r>
              <a:rPr lang="en-US" sz="1600" dirty="0" smtClean="0"/>
              <a:t> </a:t>
            </a:r>
            <a:r>
              <a:rPr lang="en-US" sz="1600" dirty="0" err="1" smtClean="0"/>
              <a:t>vacatures</a:t>
            </a:r>
            <a:r>
              <a:rPr lang="en-US" sz="1600" dirty="0" smtClean="0"/>
              <a:t>. </a:t>
            </a:r>
            <a:r>
              <a:rPr lang="en-US" sz="1600" dirty="0" err="1" smtClean="0"/>
              <a:t>Dit</a:t>
            </a:r>
            <a:r>
              <a:rPr lang="en-US" sz="1600" dirty="0" smtClean="0"/>
              <a:t> </a:t>
            </a:r>
            <a:r>
              <a:rPr lang="en-US" sz="1600" dirty="0" err="1" smtClean="0"/>
              <a:t>moet</a:t>
            </a:r>
            <a:r>
              <a:rPr lang="en-US" sz="1600" dirty="0" smtClean="0"/>
              <a:t> in de </a:t>
            </a:r>
            <a:r>
              <a:rPr lang="en-US" sz="1600" dirty="0" err="1" smtClean="0"/>
              <a:t>eerste</a:t>
            </a:r>
            <a:r>
              <a:rPr lang="en-US" sz="1600" dirty="0" smtClean="0"/>
              <a:t> </a:t>
            </a:r>
            <a:r>
              <a:rPr lang="en-US" sz="1600" dirty="0" err="1" smtClean="0"/>
              <a:t>plaats</a:t>
            </a:r>
            <a:r>
              <a:rPr lang="en-US" sz="1600" dirty="0" smtClean="0"/>
              <a:t> </a:t>
            </a:r>
            <a:r>
              <a:rPr lang="en-US" sz="1600" dirty="0" err="1" smtClean="0"/>
              <a:t>gebeuren</a:t>
            </a:r>
            <a:r>
              <a:rPr lang="en-US" sz="1600" dirty="0" smtClean="0"/>
              <a:t> op basis van de </a:t>
            </a:r>
            <a:r>
              <a:rPr lang="en-US" sz="1600" dirty="0" err="1" smtClean="0"/>
              <a:t>antwoorden</a:t>
            </a:r>
            <a:r>
              <a:rPr lang="en-US" sz="1600" dirty="0" smtClean="0"/>
              <a:t> op de </a:t>
            </a:r>
            <a:r>
              <a:rPr lang="en-US" sz="1600" dirty="0" err="1" smtClean="0"/>
              <a:t>vraag</a:t>
            </a:r>
            <a:r>
              <a:rPr lang="en-US" sz="1600" dirty="0" smtClean="0"/>
              <a:t>: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en-US" sz="1600" dirty="0" smtClean="0"/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/>
              <a:t>	</a:t>
            </a:r>
            <a:r>
              <a:rPr lang="en-US" sz="1600" b="1" dirty="0" err="1" smtClean="0"/>
              <a:t>Welke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Geloofsgemeenschap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willen</a:t>
            </a:r>
            <a:r>
              <a:rPr lang="en-US" sz="1600" b="1" dirty="0" smtClean="0"/>
              <a:t> we </a:t>
            </a:r>
            <a:r>
              <a:rPr lang="en-US" sz="1600" b="1" dirty="0" err="1" smtClean="0"/>
              <a:t>zijn</a:t>
            </a:r>
            <a:r>
              <a:rPr lang="en-US" sz="1600" b="1" dirty="0" smtClean="0"/>
              <a:t> en </a:t>
            </a:r>
            <a:r>
              <a:rPr lang="en-US" sz="1600" b="1" dirty="0" err="1" smtClean="0"/>
              <a:t>wat</a:t>
            </a:r>
            <a:r>
              <a:rPr lang="en-US" sz="1600" b="1" dirty="0" smtClean="0"/>
              <a:t> is </a:t>
            </a:r>
            <a:r>
              <a:rPr lang="en-US" sz="1600" b="1" dirty="0" err="1" smtClean="0"/>
              <a:t>daarvoor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nodig</a:t>
            </a:r>
            <a:r>
              <a:rPr lang="en-US" sz="1600" b="1" dirty="0" smtClean="0"/>
              <a:t>?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en-US" sz="1600" dirty="0" smtClean="0"/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/>
              <a:t> 	 en </a:t>
            </a:r>
            <a:r>
              <a:rPr lang="en-US" sz="1600" dirty="0" err="1" smtClean="0"/>
              <a:t>natuurlijk</a:t>
            </a:r>
            <a:r>
              <a:rPr lang="en-US" sz="1600" dirty="0" smtClean="0"/>
              <a:t> </a:t>
            </a:r>
            <a:r>
              <a:rPr lang="en-US" sz="1600" dirty="0" err="1" smtClean="0"/>
              <a:t>ook</a:t>
            </a:r>
            <a:r>
              <a:rPr lang="en-US" sz="1600" dirty="0" smtClean="0"/>
              <a:t> </a:t>
            </a:r>
            <a:r>
              <a:rPr lang="en-US" sz="1600" dirty="0" err="1" smtClean="0"/>
              <a:t>binnen</a:t>
            </a:r>
            <a:r>
              <a:rPr lang="en-US" sz="1600" dirty="0" smtClean="0"/>
              <a:t> de </a:t>
            </a:r>
            <a:r>
              <a:rPr lang="nl-NL" sz="1600" dirty="0" smtClean="0"/>
              <a:t>financiële</a:t>
            </a:r>
            <a:r>
              <a:rPr lang="en-US" sz="1600" dirty="0" smtClean="0"/>
              <a:t> </a:t>
            </a:r>
            <a:r>
              <a:rPr lang="en-US" sz="1600" dirty="0" err="1" smtClean="0"/>
              <a:t>ruimte</a:t>
            </a:r>
            <a:r>
              <a:rPr lang="en-US" sz="1600" dirty="0" smtClean="0"/>
              <a:t> </a:t>
            </a:r>
            <a:r>
              <a:rPr lang="en-US" sz="1600" dirty="0" err="1" smtClean="0"/>
              <a:t>volgens</a:t>
            </a:r>
            <a:r>
              <a:rPr lang="en-US" sz="1600" dirty="0" smtClean="0"/>
              <a:t> de </a:t>
            </a:r>
            <a:r>
              <a:rPr lang="en-US" sz="1600" dirty="0" err="1" smtClean="0"/>
              <a:t>meerjaren</a:t>
            </a:r>
            <a:r>
              <a:rPr lang="en-US" sz="1600" dirty="0" smtClean="0"/>
              <a:t> </a:t>
            </a:r>
            <a:r>
              <a:rPr lang="en-US" sz="1600" dirty="0" err="1" smtClean="0"/>
              <a:t>prognose</a:t>
            </a:r>
            <a:r>
              <a:rPr lang="en-US" sz="1600" dirty="0" smtClean="0"/>
              <a:t>.</a:t>
            </a:r>
            <a:endParaRPr lang="nl-NL" sz="1600" dirty="0" smtClean="0"/>
          </a:p>
          <a:p>
            <a:pPr marL="457200" indent="-457200" eaLnBrk="1" fontAlgn="t" hangingPunct="1"/>
            <a:endParaRPr lang="nl-NL" sz="1800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8.	</a:t>
            </a:r>
            <a:r>
              <a:rPr lang="nl-NL" sz="3600" dirty="0" smtClean="0"/>
              <a:t>Jeugd 1/2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nl-NL" sz="2400" b="1" u="sng" dirty="0" smtClean="0"/>
              <a:t>Aanbeveling:</a:t>
            </a:r>
          </a:p>
          <a:p>
            <a:pPr eaLnBrk="1" fontAlgn="t" hangingPunct="1"/>
            <a:r>
              <a:rPr lang="nl-NL" sz="2400" b="1" dirty="0" smtClean="0"/>
              <a:t> De jeugd voelt zich thuis in de gemeente</a:t>
            </a:r>
          </a:p>
          <a:p>
            <a:pPr eaLnBrk="1" fontAlgn="t" hangingPunct="1"/>
            <a:endParaRPr lang="nl-NL" sz="2000" b="1" dirty="0" smtClean="0"/>
          </a:p>
          <a:p>
            <a:pPr eaLnBrk="1" fontAlgn="t" hangingPunct="1"/>
            <a:r>
              <a:rPr lang="nl-NL" sz="2000" b="1" dirty="0" smtClean="0"/>
              <a:t>Actiepunten n.a.v. aanbeveling: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600" dirty="0" smtClean="0"/>
              <a:t>Kerkdiensten of samenkomsten bieden meer interactie.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600" dirty="0" smtClean="0"/>
              <a:t>De preek spreekt aan; is op het hart gericht. Bijbelverhalen vertalen naar deze tijd.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600" dirty="0" smtClean="0"/>
              <a:t>De boodschap visualiseren door middel van beeld en geluid, keuze voor muziek die jeugd aanspreekt.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600" dirty="0" smtClean="0"/>
              <a:t>Diensten of samenkomsten zijn gericht op ontmoeting; iedereen is welkom.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600" dirty="0" smtClean="0"/>
              <a:t>Een eigen ruimte voor de jeugd zoals jeugdhonk en </a:t>
            </a:r>
            <a:r>
              <a:rPr lang="nl-NL" sz="1600" dirty="0" err="1" smtClean="0"/>
              <a:t>kindernevendienstruimte</a:t>
            </a:r>
            <a:r>
              <a:rPr lang="nl-NL" sz="1600" dirty="0" smtClean="0"/>
              <a:t>.</a:t>
            </a:r>
          </a:p>
          <a:p>
            <a:pPr eaLnBrk="1" fontAlgn="t" hangingPunct="1">
              <a:buFont typeface="+mj-lt"/>
              <a:buAutoNum type="arabicPeriod"/>
            </a:pPr>
            <a:r>
              <a:rPr lang="nl-NL" sz="1600" dirty="0" smtClean="0"/>
              <a:t>Aandacht voor jeugdpastoraat en stimuleren van randkerkelijke jeugd.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8.	</a:t>
            </a:r>
            <a:r>
              <a:rPr lang="nl-NL" sz="3600" dirty="0" smtClean="0"/>
              <a:t>Jeugd</a:t>
            </a:r>
            <a:r>
              <a:rPr lang="nl-NL" dirty="0" smtClean="0"/>
              <a:t> 2/2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nl-NL" sz="2400" b="1" dirty="0" smtClean="0"/>
              <a:t>Actiepunten n.a.v. aanbeveling:</a:t>
            </a:r>
          </a:p>
          <a:p>
            <a:pPr eaLnBrk="1" fontAlgn="t" hangingPunct="1"/>
            <a:r>
              <a:rPr lang="nl-NL" b="1" dirty="0" smtClean="0"/>
              <a:t> </a:t>
            </a:r>
            <a:endParaRPr lang="nl-NL" dirty="0" smtClean="0"/>
          </a:p>
          <a:p>
            <a:pPr eaLnBrk="1" fontAlgn="t" hangingPunct="1">
              <a:buFont typeface="+mj-lt"/>
              <a:buAutoNum type="arabicPeriod" startAt="7"/>
            </a:pPr>
            <a:r>
              <a:rPr lang="nl-NL" sz="1800" dirty="0" smtClean="0"/>
              <a:t>Aandacht voor geestelijke toerusting van jeugd (en ouders).</a:t>
            </a:r>
          </a:p>
          <a:p>
            <a:pPr eaLnBrk="1" fontAlgn="t" hangingPunct="1">
              <a:buFont typeface="+mj-lt"/>
              <a:buAutoNum type="arabicPeriod" startAt="7"/>
            </a:pPr>
            <a:r>
              <a:rPr lang="nl-NL" sz="1800" dirty="0" smtClean="0"/>
              <a:t>Activiteiten met elkaar doen om relaties te onderhouden.</a:t>
            </a:r>
          </a:p>
          <a:p>
            <a:pPr eaLnBrk="1" fontAlgn="t" hangingPunct="1">
              <a:buFont typeface="+mj-lt"/>
              <a:buAutoNum type="arabicPeriod" startAt="7"/>
            </a:pPr>
            <a:r>
              <a:rPr lang="nl-NL" sz="1800" dirty="0" smtClean="0"/>
              <a:t>Activiteiten voor jeugd en ouders organiseren om betrokkenheid te stimuleren.    </a:t>
            </a:r>
          </a:p>
          <a:p>
            <a:pPr eaLnBrk="1" fontAlgn="t" hangingPunct="1">
              <a:buFont typeface="+mj-lt"/>
              <a:buAutoNum type="arabicPeriod" startAt="7"/>
            </a:pPr>
            <a:r>
              <a:rPr lang="nl-NL" sz="1800" dirty="0" smtClean="0"/>
              <a:t>Jongeren motiveren geloof op eigentijdse wijze uit te dragen.</a:t>
            </a:r>
          </a:p>
          <a:p>
            <a:pPr eaLnBrk="1" fontAlgn="t" hangingPunct="1"/>
            <a:endParaRPr lang="nl-NL" sz="1800" dirty="0" smtClean="0"/>
          </a:p>
          <a:p>
            <a:pPr eaLnBrk="1" fontAlgn="t" hangingPunct="1"/>
            <a:r>
              <a:rPr lang="nl-NL" sz="1800" dirty="0" smtClean="0"/>
              <a:t>De AK en de </a:t>
            </a:r>
            <a:r>
              <a:rPr lang="nl-NL" sz="1800" dirty="0" err="1" smtClean="0"/>
              <a:t>WK’s</a:t>
            </a:r>
            <a:r>
              <a:rPr lang="nl-NL" sz="1800" dirty="0" smtClean="0"/>
              <a:t> onderschrijven deze punten</a:t>
            </a:r>
          </a:p>
          <a:p>
            <a:pPr eaLnBrk="1" fontAlgn="t" hangingPunct="1"/>
            <a:r>
              <a:rPr lang="nl-NL" sz="1800" dirty="0" smtClean="0"/>
              <a:t> </a:t>
            </a:r>
            <a:endParaRPr lang="nl-NL" sz="1800" i="1" dirty="0" smtClean="0"/>
          </a:p>
          <a:p>
            <a:pPr eaLnBrk="1" fontAlgn="t" hangingPunct="1"/>
            <a:r>
              <a:rPr lang="nl-NL" dirty="0" smtClean="0"/>
              <a:t> 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/>
              <a:t>Wat</a:t>
            </a:r>
            <a:r>
              <a:rPr lang="en-US" sz="3600" dirty="0" smtClean="0"/>
              <a:t> </a:t>
            </a:r>
            <a:r>
              <a:rPr lang="en-US" sz="3600" dirty="0" err="1" smtClean="0"/>
              <a:t>vooraf</a:t>
            </a:r>
            <a:r>
              <a:rPr lang="en-US" sz="3600" dirty="0" smtClean="0"/>
              <a:t> </a:t>
            </a:r>
            <a:r>
              <a:rPr lang="en-US" sz="3600" dirty="0" err="1" smtClean="0"/>
              <a:t>ging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Mei 2015 Rapport </a:t>
            </a:r>
            <a:r>
              <a:rPr lang="en-US" sz="2000" dirty="0" err="1" smtClean="0"/>
              <a:t>commissie</a:t>
            </a:r>
            <a:r>
              <a:rPr lang="en-US" sz="2000" dirty="0" smtClean="0"/>
              <a:t> </a:t>
            </a:r>
            <a:r>
              <a:rPr lang="en-US" sz="2000" dirty="0" err="1" smtClean="0"/>
              <a:t>Toekomst</a:t>
            </a:r>
            <a:r>
              <a:rPr lang="en-US" sz="2000" dirty="0" smtClean="0"/>
              <a:t>  (</a:t>
            </a:r>
            <a:r>
              <a:rPr lang="en-US" sz="2000" dirty="0" err="1" smtClean="0"/>
              <a:t>inclusief</a:t>
            </a:r>
            <a:r>
              <a:rPr lang="en-US" sz="2000" dirty="0" smtClean="0"/>
              <a:t> de </a:t>
            </a:r>
            <a:r>
              <a:rPr lang="en-US" sz="2000" dirty="0" err="1" smtClean="0"/>
              <a:t>resultaten</a:t>
            </a:r>
            <a:r>
              <a:rPr lang="en-US" sz="2000" dirty="0" smtClean="0"/>
              <a:t> van de </a:t>
            </a:r>
            <a:r>
              <a:rPr lang="en-US" sz="2000" dirty="0" err="1" smtClean="0"/>
              <a:t>enquête</a:t>
            </a:r>
            <a:r>
              <a:rPr lang="en-US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Okt</a:t>
            </a:r>
            <a:r>
              <a:rPr lang="en-US" sz="2000" dirty="0" smtClean="0"/>
              <a:t>. 2015 </a:t>
            </a:r>
            <a:r>
              <a:rPr lang="en-US" sz="2000" dirty="0" err="1" smtClean="0"/>
              <a:t>Gemeenteavond</a:t>
            </a:r>
            <a:r>
              <a:rPr lang="en-US" sz="2000" dirty="0" smtClean="0"/>
              <a:t> over de </a:t>
            </a:r>
            <a:r>
              <a:rPr lang="en-US" sz="2000" dirty="0" err="1" smtClean="0"/>
              <a:t>conclusies</a:t>
            </a:r>
            <a:r>
              <a:rPr lang="en-US" sz="2000" dirty="0" smtClean="0"/>
              <a:t> van de AK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Feb. 2016 </a:t>
            </a:r>
            <a:r>
              <a:rPr lang="en-US" sz="2000" dirty="0" err="1" smtClean="0"/>
              <a:t>Gezamenlijke</a:t>
            </a:r>
            <a:r>
              <a:rPr lang="en-US" sz="2000" dirty="0" smtClean="0"/>
              <a:t> </a:t>
            </a:r>
            <a:r>
              <a:rPr lang="en-US" sz="2000" dirty="0" err="1" smtClean="0"/>
              <a:t>vergadering</a:t>
            </a:r>
            <a:r>
              <a:rPr lang="en-US" sz="2000" dirty="0" smtClean="0"/>
              <a:t> van de AK en WK’s. </a:t>
            </a:r>
            <a:r>
              <a:rPr lang="en-US" sz="2000" dirty="0" err="1" smtClean="0"/>
              <a:t>Conclusies</a:t>
            </a:r>
            <a:r>
              <a:rPr lang="en-US" sz="2000" dirty="0" smtClean="0"/>
              <a:t> (</a:t>
            </a:r>
            <a:r>
              <a:rPr lang="en-US" sz="2000" dirty="0" err="1" smtClean="0"/>
              <a:t>sommige</a:t>
            </a:r>
            <a:r>
              <a:rPr lang="en-US" sz="2000" dirty="0" smtClean="0"/>
              <a:t> </a:t>
            </a:r>
            <a:r>
              <a:rPr lang="en-US" sz="2000" dirty="0" err="1" smtClean="0"/>
              <a:t>zijn</a:t>
            </a:r>
            <a:r>
              <a:rPr lang="en-US" sz="2000" dirty="0" smtClean="0"/>
              <a:t> </a:t>
            </a:r>
            <a:r>
              <a:rPr lang="en-US" sz="2000" dirty="0" err="1" smtClean="0"/>
              <a:t>gewijzigd</a:t>
            </a:r>
            <a:r>
              <a:rPr lang="en-US" sz="2000" dirty="0" smtClean="0"/>
              <a:t>) </a:t>
            </a:r>
            <a:r>
              <a:rPr lang="en-US" sz="2000" dirty="0" err="1" smtClean="0"/>
              <a:t>aangenomen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Feb. 2016 </a:t>
            </a:r>
            <a:r>
              <a:rPr lang="en-US" sz="2000" dirty="0" err="1" smtClean="0"/>
              <a:t>Vorming</a:t>
            </a:r>
            <a:r>
              <a:rPr lang="en-US" sz="2000" dirty="0" smtClean="0"/>
              <a:t> </a:t>
            </a:r>
            <a:r>
              <a:rPr lang="en-US" sz="2000" dirty="0" err="1" smtClean="0"/>
              <a:t>werkgroep</a:t>
            </a:r>
            <a:r>
              <a:rPr lang="en-US" sz="2000" dirty="0" smtClean="0"/>
              <a:t> </a:t>
            </a:r>
            <a:r>
              <a:rPr lang="en-US" sz="2000" dirty="0" err="1" smtClean="0"/>
              <a:t>Toekomst</a:t>
            </a:r>
            <a:r>
              <a:rPr lang="en-US" sz="2000" dirty="0" smtClean="0"/>
              <a:t> met </a:t>
            </a:r>
            <a:r>
              <a:rPr lang="en-US" sz="2000" dirty="0" err="1" smtClean="0"/>
              <a:t>als</a:t>
            </a:r>
            <a:r>
              <a:rPr lang="en-US" sz="2000" dirty="0" smtClean="0"/>
              <a:t> </a:t>
            </a:r>
            <a:r>
              <a:rPr lang="en-US" sz="2000" dirty="0" err="1" smtClean="0"/>
              <a:t>opdracht</a:t>
            </a:r>
            <a:r>
              <a:rPr lang="en-US" sz="2000" dirty="0" smtClean="0"/>
              <a:t> </a:t>
            </a:r>
            <a:r>
              <a:rPr lang="en-US" sz="2000" dirty="0" err="1" smtClean="0"/>
              <a:t>advies</a:t>
            </a:r>
            <a:r>
              <a:rPr lang="en-US" sz="2000" dirty="0" smtClean="0"/>
              <a:t> over </a:t>
            </a:r>
            <a:r>
              <a:rPr lang="en-US" sz="2000" dirty="0" err="1" smtClean="0"/>
              <a:t>concreet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nemen</a:t>
            </a:r>
            <a:r>
              <a:rPr lang="en-US" sz="2000" dirty="0" smtClean="0"/>
              <a:t> </a:t>
            </a:r>
            <a:r>
              <a:rPr lang="en-US" sz="2000" dirty="0" err="1" smtClean="0"/>
              <a:t>maatregelen</a:t>
            </a:r>
            <a:r>
              <a:rPr lang="en-US" sz="2000" dirty="0" smtClean="0"/>
              <a:t>. </a:t>
            </a:r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/>
              <a:t>Conclusies</a:t>
            </a:r>
            <a:r>
              <a:rPr lang="en-US" sz="3600" dirty="0" smtClean="0"/>
              <a:t> van de AK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700" u="sng" dirty="0" err="1" smtClean="0"/>
              <a:t>Belangrijkste</a:t>
            </a:r>
            <a:r>
              <a:rPr lang="en-US" sz="2700" u="sng" dirty="0" smtClean="0"/>
              <a:t> </a:t>
            </a:r>
            <a:r>
              <a:rPr lang="en-US" sz="2700" u="sng" dirty="0" err="1" smtClean="0"/>
              <a:t>opdracht</a:t>
            </a:r>
            <a:r>
              <a:rPr lang="en-US" sz="2700" u="sng" dirty="0" smtClean="0"/>
              <a:t>:</a:t>
            </a:r>
          </a:p>
          <a:p>
            <a:pPr algn="ctr"/>
            <a:r>
              <a:rPr lang="en-US" sz="2700" dirty="0" err="1" smtClean="0"/>
              <a:t>Komen</a:t>
            </a:r>
            <a:r>
              <a:rPr lang="en-US" sz="2700" dirty="0" smtClean="0"/>
              <a:t> tot </a:t>
            </a:r>
            <a:r>
              <a:rPr lang="en-US" sz="2700" dirty="0" err="1" smtClean="0"/>
              <a:t>één</a:t>
            </a:r>
            <a:r>
              <a:rPr lang="en-US" sz="2700" dirty="0" smtClean="0"/>
              <a:t> </a:t>
            </a:r>
            <a:r>
              <a:rPr lang="en-US" sz="2700" dirty="0" err="1" smtClean="0"/>
              <a:t>geloofsgemeenschap</a:t>
            </a:r>
            <a:r>
              <a:rPr lang="en-US" sz="2700" dirty="0" smtClean="0"/>
              <a:t>.</a:t>
            </a:r>
          </a:p>
          <a:p>
            <a:pPr algn="ctr"/>
            <a:endParaRPr lang="en-US" sz="2700" dirty="0" smtClean="0"/>
          </a:p>
          <a:p>
            <a:pPr algn="ctr"/>
            <a:r>
              <a:rPr lang="en-US" sz="2700" u="sng" dirty="0" err="1" smtClean="0"/>
              <a:t>Opdracht</a:t>
            </a:r>
            <a:r>
              <a:rPr lang="en-US" sz="2700" u="sng" dirty="0" smtClean="0"/>
              <a:t> die </a:t>
            </a:r>
            <a:r>
              <a:rPr lang="en-US" sz="2700" u="sng" dirty="0" err="1" smtClean="0"/>
              <a:t>als</a:t>
            </a:r>
            <a:r>
              <a:rPr lang="en-US" sz="2700" u="sng" dirty="0" smtClean="0"/>
              <a:t> </a:t>
            </a:r>
            <a:r>
              <a:rPr lang="en-US" sz="2700" u="sng" dirty="0" err="1" smtClean="0"/>
              <a:t>eerste</a:t>
            </a:r>
            <a:r>
              <a:rPr lang="en-US" sz="2700" u="sng" dirty="0" smtClean="0"/>
              <a:t> </a:t>
            </a:r>
            <a:r>
              <a:rPr lang="en-US" sz="2700" u="sng" dirty="0" err="1" smtClean="0"/>
              <a:t>uitgevoerd</a:t>
            </a:r>
            <a:r>
              <a:rPr lang="en-US" sz="2700" u="sng" dirty="0" smtClean="0"/>
              <a:t> </a:t>
            </a:r>
            <a:r>
              <a:rPr lang="en-US" sz="2700" u="sng" dirty="0" err="1" smtClean="0"/>
              <a:t>moet</a:t>
            </a:r>
            <a:r>
              <a:rPr lang="en-US" sz="2700" u="sng" dirty="0" smtClean="0"/>
              <a:t> </a:t>
            </a:r>
            <a:r>
              <a:rPr lang="en-US" sz="2700" u="sng" dirty="0" err="1" smtClean="0"/>
              <a:t>worden</a:t>
            </a:r>
            <a:r>
              <a:rPr lang="en-US" sz="2700" u="sng" dirty="0" smtClean="0"/>
              <a:t>:</a:t>
            </a:r>
          </a:p>
          <a:p>
            <a:pPr algn="ctr"/>
            <a:r>
              <a:rPr lang="en-US" sz="2700" dirty="0" err="1" smtClean="0"/>
              <a:t>Invulling</a:t>
            </a:r>
            <a:r>
              <a:rPr lang="en-US" sz="2700" dirty="0" smtClean="0"/>
              <a:t>, op basis van de </a:t>
            </a:r>
            <a:r>
              <a:rPr lang="en-US" sz="2700" dirty="0" err="1" smtClean="0"/>
              <a:t>meerjaren</a:t>
            </a:r>
            <a:r>
              <a:rPr lang="en-US" sz="2700" dirty="0" smtClean="0"/>
              <a:t> </a:t>
            </a:r>
          </a:p>
          <a:p>
            <a:pPr algn="ctr"/>
            <a:r>
              <a:rPr lang="en-US" sz="2700" dirty="0" err="1" smtClean="0"/>
              <a:t>prognose,van</a:t>
            </a:r>
            <a:r>
              <a:rPr lang="en-US" sz="2700" dirty="0" smtClean="0"/>
              <a:t> de </a:t>
            </a:r>
            <a:r>
              <a:rPr lang="en-US" sz="2700" dirty="0" err="1" smtClean="0"/>
              <a:t>vacatures</a:t>
            </a:r>
            <a:r>
              <a:rPr lang="en-US" sz="2700" dirty="0" smtClean="0"/>
              <a:t> die in 2016, 2017</a:t>
            </a:r>
          </a:p>
          <a:p>
            <a:pPr algn="ctr"/>
            <a:r>
              <a:rPr lang="en-US" sz="2700" dirty="0" smtClean="0"/>
              <a:t>en 2018 </a:t>
            </a:r>
            <a:r>
              <a:rPr lang="en-US" sz="2700" dirty="0" err="1" smtClean="0"/>
              <a:t>ontstaan</a:t>
            </a:r>
            <a:r>
              <a:rPr lang="en-US" sz="2700" dirty="0" smtClean="0"/>
              <a:t>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Tenslotte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600" dirty="0" err="1" smtClean="0"/>
              <a:t>Vragen</a:t>
            </a:r>
            <a:r>
              <a:rPr lang="en-US" sz="3600" dirty="0" smtClean="0"/>
              <a:t> en/of </a:t>
            </a:r>
            <a:r>
              <a:rPr lang="en-US" sz="3600" dirty="0" err="1" smtClean="0"/>
              <a:t>opmerkingen</a:t>
            </a:r>
            <a:r>
              <a:rPr lang="en-US" sz="3600" dirty="0" smtClean="0"/>
              <a:t>?</a:t>
            </a:r>
          </a:p>
          <a:p>
            <a:pPr algn="ctr"/>
            <a:r>
              <a:rPr lang="en-US" sz="3600" dirty="0" smtClean="0"/>
              <a:t>en </a:t>
            </a:r>
            <a:r>
              <a:rPr lang="en-US" sz="3600" dirty="0" err="1" smtClean="0"/>
              <a:t>vooral</a:t>
            </a:r>
            <a:r>
              <a:rPr lang="en-US" sz="3600" dirty="0" smtClean="0"/>
              <a:t>,</a:t>
            </a:r>
          </a:p>
          <a:p>
            <a:pPr algn="ctr"/>
            <a:r>
              <a:rPr lang="en-US" sz="3600" dirty="0" err="1" smtClean="0"/>
              <a:t>Wat</a:t>
            </a:r>
            <a:r>
              <a:rPr lang="en-US" sz="3600" dirty="0" smtClean="0"/>
              <a:t> </a:t>
            </a:r>
            <a:r>
              <a:rPr lang="en-US" sz="3600" dirty="0" err="1" smtClean="0"/>
              <a:t>moeten</a:t>
            </a:r>
            <a:r>
              <a:rPr lang="en-US" sz="3600" dirty="0" smtClean="0"/>
              <a:t> we </a:t>
            </a:r>
            <a:r>
              <a:rPr lang="en-US" sz="3600" dirty="0" err="1" smtClean="0"/>
              <a:t>nog</a:t>
            </a:r>
            <a:r>
              <a:rPr lang="en-US" sz="3600" dirty="0" smtClean="0"/>
              <a:t> </a:t>
            </a:r>
            <a:r>
              <a:rPr lang="en-US" sz="3600" dirty="0" err="1" smtClean="0"/>
              <a:t>meer</a:t>
            </a:r>
            <a:r>
              <a:rPr lang="en-US" sz="3600" dirty="0" smtClean="0"/>
              <a:t> </a:t>
            </a:r>
            <a:r>
              <a:rPr lang="en-US" sz="3600" dirty="0" err="1" smtClean="0"/>
              <a:t>doen</a:t>
            </a:r>
            <a:r>
              <a:rPr lang="en-US" sz="3600" dirty="0" smtClean="0"/>
              <a:t>?</a:t>
            </a:r>
            <a:endParaRPr lang="nl-NL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De Planning (2016)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412776"/>
            <a:ext cx="7772400" cy="437842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err="1" smtClean="0"/>
              <a:t>Maart</a:t>
            </a:r>
            <a:r>
              <a:rPr lang="en-US" sz="1800" dirty="0" smtClean="0"/>
              <a:t>/</a:t>
            </a:r>
            <a:r>
              <a:rPr lang="en-US" sz="1800" dirty="0" err="1" smtClean="0"/>
              <a:t>april</a:t>
            </a:r>
            <a:r>
              <a:rPr lang="en-US" sz="1800" dirty="0" smtClean="0"/>
              <a:t> </a:t>
            </a:r>
            <a:r>
              <a:rPr lang="en-US" sz="1800" dirty="0" err="1" smtClean="0"/>
              <a:t>beraadsbijeenkomsten</a:t>
            </a:r>
            <a:r>
              <a:rPr lang="en-US" sz="1800" dirty="0" smtClean="0"/>
              <a:t> etc. 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19 </a:t>
            </a:r>
            <a:r>
              <a:rPr lang="en-US" sz="1800" dirty="0" err="1" smtClean="0"/>
              <a:t>april</a:t>
            </a:r>
            <a:r>
              <a:rPr lang="en-US" sz="1800" dirty="0" smtClean="0"/>
              <a:t>  </a:t>
            </a:r>
            <a:r>
              <a:rPr lang="en-US" sz="1800" u="sng" dirty="0" smtClean="0"/>
              <a:t>AK.</a:t>
            </a:r>
            <a:r>
              <a:rPr lang="en-US" sz="1800" dirty="0" smtClean="0"/>
              <a:t> </a:t>
            </a:r>
            <a:r>
              <a:rPr lang="en-US" sz="1800" dirty="0" err="1" smtClean="0"/>
              <a:t>Verslag</a:t>
            </a:r>
            <a:r>
              <a:rPr lang="en-US" sz="1800" dirty="0" smtClean="0"/>
              <a:t> van de </a:t>
            </a:r>
            <a:r>
              <a:rPr lang="en-US" sz="1800" dirty="0" err="1" smtClean="0"/>
              <a:t>Werkgroep</a:t>
            </a:r>
            <a:r>
              <a:rPr lang="en-US" sz="1800" dirty="0" smtClean="0"/>
              <a:t> </a:t>
            </a:r>
            <a:r>
              <a:rPr lang="en-US" sz="1800" dirty="0" err="1" smtClean="0"/>
              <a:t>aan</a:t>
            </a:r>
            <a:r>
              <a:rPr lang="en-US" sz="1800" dirty="0" smtClean="0"/>
              <a:t> de AK met de </a:t>
            </a:r>
            <a:r>
              <a:rPr lang="en-US" sz="1800" dirty="0" err="1" smtClean="0"/>
              <a:t>eerste</a:t>
            </a:r>
            <a:r>
              <a:rPr lang="en-US" sz="1800" dirty="0" smtClean="0"/>
              <a:t> </a:t>
            </a:r>
            <a:r>
              <a:rPr lang="en-US" sz="1800" dirty="0" err="1" smtClean="0"/>
              <a:t>aanbevelingen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24 </a:t>
            </a:r>
            <a:r>
              <a:rPr lang="en-US" sz="1800" dirty="0" err="1" smtClean="0"/>
              <a:t>mei</a:t>
            </a:r>
            <a:r>
              <a:rPr lang="en-US" sz="1800" dirty="0" smtClean="0"/>
              <a:t> </a:t>
            </a:r>
            <a:r>
              <a:rPr lang="en-US" sz="1800" u="sng" dirty="0" err="1" smtClean="0"/>
              <a:t>Gemeenteavond</a:t>
            </a:r>
            <a:r>
              <a:rPr lang="en-US" sz="1800" u="sng" dirty="0" smtClean="0"/>
              <a:t>.</a:t>
            </a:r>
            <a:r>
              <a:rPr lang="en-US" sz="1800" dirty="0" smtClean="0"/>
              <a:t> </a:t>
            </a:r>
            <a:r>
              <a:rPr lang="en-US" sz="1800" dirty="0" err="1" smtClean="0"/>
              <a:t>Verslag</a:t>
            </a:r>
            <a:r>
              <a:rPr lang="en-US" sz="1800" dirty="0" smtClean="0"/>
              <a:t> van de </a:t>
            </a:r>
            <a:r>
              <a:rPr lang="en-US" sz="1800" dirty="0" err="1" smtClean="0"/>
              <a:t>Werkgroep</a:t>
            </a:r>
            <a:r>
              <a:rPr lang="en-US" sz="1800" dirty="0" smtClean="0"/>
              <a:t> en het </a:t>
            </a:r>
            <a:r>
              <a:rPr lang="en-US" sz="1800" dirty="0" err="1" smtClean="0"/>
              <a:t>antwoord</a:t>
            </a:r>
            <a:r>
              <a:rPr lang="en-US" sz="1800" dirty="0" smtClean="0"/>
              <a:t> van de AK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6 </a:t>
            </a:r>
            <a:r>
              <a:rPr lang="en-US" sz="1800" dirty="0" err="1" smtClean="0"/>
              <a:t>sept</a:t>
            </a:r>
            <a:r>
              <a:rPr lang="en-US" sz="1800" dirty="0" smtClean="0"/>
              <a:t>. </a:t>
            </a:r>
            <a:r>
              <a:rPr lang="en-US" sz="1800" u="sng" dirty="0" smtClean="0"/>
              <a:t>AK.</a:t>
            </a:r>
            <a:r>
              <a:rPr lang="en-US" sz="1800" dirty="0" smtClean="0"/>
              <a:t> </a:t>
            </a:r>
            <a:r>
              <a:rPr lang="en-US" sz="1800" dirty="0" err="1" smtClean="0"/>
              <a:t>Vaststellen</a:t>
            </a:r>
            <a:r>
              <a:rPr lang="en-US" sz="1800" dirty="0" smtClean="0"/>
              <a:t> van de </a:t>
            </a:r>
            <a:r>
              <a:rPr lang="en-US" sz="1800" dirty="0" err="1" smtClean="0"/>
              <a:t>voorgenomen</a:t>
            </a:r>
            <a:r>
              <a:rPr lang="en-US" sz="1800" dirty="0" smtClean="0"/>
              <a:t> </a:t>
            </a:r>
            <a:r>
              <a:rPr lang="en-US" sz="1800" dirty="0" err="1" smtClean="0"/>
              <a:t>besluiten</a:t>
            </a:r>
            <a:r>
              <a:rPr lang="en-US" sz="1800" dirty="0" smtClean="0"/>
              <a:t> over de </a:t>
            </a:r>
            <a:r>
              <a:rPr lang="en-US" sz="1800" dirty="0" err="1" smtClean="0"/>
              <a:t>personele</a:t>
            </a:r>
            <a:r>
              <a:rPr lang="en-US" sz="1800" dirty="0" smtClean="0"/>
              <a:t> </a:t>
            </a:r>
            <a:r>
              <a:rPr lang="en-US" sz="1800" dirty="0" err="1" smtClean="0"/>
              <a:t>bezetting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Sept. </a:t>
            </a:r>
            <a:r>
              <a:rPr lang="en-US" sz="1800" u="sng" dirty="0" err="1" smtClean="0"/>
              <a:t>Gemeenteavond</a:t>
            </a:r>
            <a:r>
              <a:rPr lang="en-US" sz="1800" dirty="0" smtClean="0"/>
              <a:t> over </a:t>
            </a:r>
            <a:r>
              <a:rPr lang="en-US" sz="1800" dirty="0" err="1" smtClean="0"/>
              <a:t>deze</a:t>
            </a:r>
            <a:r>
              <a:rPr lang="en-US" sz="1800" dirty="0" smtClean="0"/>
              <a:t> </a:t>
            </a:r>
            <a:r>
              <a:rPr lang="en-US" sz="1800" dirty="0" err="1" smtClean="0"/>
              <a:t>voorgenomen</a:t>
            </a:r>
            <a:r>
              <a:rPr lang="en-US" sz="1800" dirty="0" smtClean="0"/>
              <a:t> </a:t>
            </a:r>
            <a:r>
              <a:rPr lang="en-US" sz="1800" dirty="0" err="1" smtClean="0"/>
              <a:t>besluiten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4 </a:t>
            </a:r>
            <a:r>
              <a:rPr lang="en-US" sz="1800" dirty="0" err="1" smtClean="0"/>
              <a:t>okt</a:t>
            </a:r>
            <a:r>
              <a:rPr lang="en-US" sz="1800" dirty="0" smtClean="0"/>
              <a:t>. </a:t>
            </a:r>
            <a:r>
              <a:rPr lang="en-US" sz="1800" u="sng" dirty="0" smtClean="0"/>
              <a:t>AK.</a:t>
            </a:r>
            <a:r>
              <a:rPr lang="en-US" sz="1800" dirty="0" smtClean="0"/>
              <a:t> </a:t>
            </a:r>
            <a:r>
              <a:rPr lang="en-US" sz="1800" dirty="0" err="1" smtClean="0"/>
              <a:t>Besluit</a:t>
            </a:r>
            <a:r>
              <a:rPr lang="en-US" sz="1800" dirty="0" smtClean="0"/>
              <a:t> over de </a:t>
            </a:r>
            <a:r>
              <a:rPr lang="en-US" sz="1800" dirty="0" err="1" smtClean="0"/>
              <a:t>personele</a:t>
            </a:r>
            <a:r>
              <a:rPr lang="en-US" sz="1800" dirty="0" smtClean="0"/>
              <a:t> </a:t>
            </a:r>
            <a:r>
              <a:rPr lang="en-US" sz="1800" dirty="0" err="1" smtClean="0"/>
              <a:t>bezetting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0" dirty="0" smtClean="0"/>
              <a:t>De </a:t>
            </a:r>
            <a:r>
              <a:rPr lang="en-US" sz="3600" b="0" dirty="0" err="1" smtClean="0"/>
              <a:t>aandachtsgebieden</a:t>
            </a:r>
            <a:endParaRPr lang="nl-NL" sz="36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endParaRPr lang="nl-NL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nl-NL" sz="2000" dirty="0" smtClean="0"/>
              <a:t>visie van de kerk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u="sng" dirty="0" err="1" smtClean="0"/>
              <a:t>eerste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vraag</a:t>
            </a:r>
            <a:r>
              <a:rPr lang="en-US" sz="2000" u="sng" dirty="0" smtClean="0"/>
              <a:t>, </a:t>
            </a:r>
            <a:r>
              <a:rPr lang="en-US" sz="2000" u="sng" dirty="0" err="1" smtClean="0"/>
              <a:t>vóór</a:t>
            </a:r>
            <a:r>
              <a:rPr lang="en-US" sz="2000" u="sng" dirty="0" smtClean="0"/>
              <a:t> 3 t/m 8, </a:t>
            </a:r>
            <a:r>
              <a:rPr lang="en-US" sz="2000" u="sng" dirty="0" err="1" smtClean="0"/>
              <a:t>welke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kerk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willen</a:t>
            </a:r>
            <a:r>
              <a:rPr lang="en-US" sz="2000" u="sng" dirty="0" smtClean="0"/>
              <a:t> we </a:t>
            </a:r>
            <a:r>
              <a:rPr lang="en-US" sz="2000" u="sng" dirty="0" err="1" smtClean="0"/>
              <a:t>zijn</a:t>
            </a:r>
            <a:r>
              <a:rPr lang="en-US" sz="2000" u="sng" dirty="0" smtClean="0"/>
              <a:t>?</a:t>
            </a:r>
            <a:endParaRPr lang="nl-NL" sz="2000" u="sng" dirty="0" smtClean="0"/>
          </a:p>
          <a:p>
            <a:pPr marL="914400" lvl="1" indent="-457200">
              <a:buFont typeface="+mj-lt"/>
              <a:buAutoNum type="arabicPeriod"/>
            </a:pPr>
            <a:r>
              <a:rPr lang="nl-NL" sz="2000" dirty="0" smtClean="0"/>
              <a:t>één kerkgebouw?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 smtClean="0"/>
              <a:t>(kerk) dienst, beleving en gemeenschapszin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 smtClean="0"/>
              <a:t>kerk naar buiten / samenleving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 smtClean="0"/>
              <a:t>organisatie 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 smtClean="0"/>
              <a:t>financiën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 smtClean="0"/>
              <a:t>jeugd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/>
              <a:t>1. </a:t>
            </a:r>
            <a:r>
              <a:rPr lang="en-US" sz="3600" b="0" dirty="0" err="1" smtClean="0"/>
              <a:t>Onze</a:t>
            </a:r>
            <a:r>
              <a:rPr lang="en-US" sz="3600" b="0" dirty="0" smtClean="0"/>
              <a:t> </a:t>
            </a:r>
            <a:r>
              <a:rPr lang="en-US" sz="3600" b="0" dirty="0" err="1" smtClean="0"/>
              <a:t>Visie</a:t>
            </a:r>
            <a:r>
              <a:rPr lang="en-US" sz="3600" b="0" dirty="0" smtClean="0"/>
              <a:t> 1/2</a:t>
            </a:r>
            <a:endParaRPr lang="nl-NL" sz="36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dirty="0" smtClean="0"/>
              <a:t>De huidige visie is het uitgangspunt voor alle plannen.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dirty="0" smtClean="0"/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spc="10" dirty="0" smtClean="0"/>
              <a:t>Wij, de Protestantse Gemeente Terneuzen (PGT), stimuleren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spc="10" dirty="0" smtClean="0"/>
              <a:t>elkaar (jong en oud) om in de maatschappij als christenen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spc="10" dirty="0" smtClean="0"/>
              <a:t>dienstbaar te zijn.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spc="10" dirty="0" smtClean="0"/>
              <a:t>Vanuit onze Bron zoeken wij, als gastvrije gemeente,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spc="10" dirty="0" smtClean="0"/>
              <a:t>doelgericht naar veelkleurige manieren om het evangelie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spc="10" dirty="0" smtClean="0"/>
              <a:t>eigentijds vorm te geven.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/>
              <a:t>1. </a:t>
            </a:r>
            <a:r>
              <a:rPr lang="en-US" sz="3600" b="0" dirty="0" err="1" smtClean="0"/>
              <a:t>Onze</a:t>
            </a:r>
            <a:r>
              <a:rPr lang="en-US" sz="3600" b="0" dirty="0" smtClean="0"/>
              <a:t> </a:t>
            </a:r>
            <a:r>
              <a:rPr lang="en-US" sz="3600" b="0" dirty="0" err="1" smtClean="0"/>
              <a:t>Visie</a:t>
            </a:r>
            <a:r>
              <a:rPr lang="en-US" sz="3600" b="0" dirty="0" smtClean="0"/>
              <a:t> 2/2</a:t>
            </a:r>
            <a:endParaRPr lang="nl-NL" sz="36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4114800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endParaRPr lang="en-US" sz="1800" u="sng" dirty="0" smtClean="0"/>
          </a:p>
          <a:p>
            <a:pPr lvl="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800" dirty="0" smtClean="0"/>
              <a:t>We </a:t>
            </a:r>
            <a:r>
              <a:rPr lang="en-US" sz="1800" dirty="0" err="1" smtClean="0"/>
              <a:t>gaan</a:t>
            </a:r>
            <a:r>
              <a:rPr lang="en-US" sz="1800" dirty="0" smtClean="0"/>
              <a:t> </a:t>
            </a:r>
            <a:r>
              <a:rPr lang="en-US" sz="1800" dirty="0" err="1" smtClean="0"/>
              <a:t>uit</a:t>
            </a:r>
            <a:r>
              <a:rPr lang="en-US" sz="1800" dirty="0" smtClean="0"/>
              <a:t> van het </a:t>
            </a:r>
            <a:r>
              <a:rPr lang="en-US" sz="1800" dirty="0" err="1" smtClean="0"/>
              <a:t>huidige</a:t>
            </a:r>
            <a:r>
              <a:rPr lang="en-US" sz="1800" dirty="0" smtClean="0"/>
              <a:t> </a:t>
            </a:r>
            <a:r>
              <a:rPr lang="en-US" sz="1800" dirty="0" err="1" smtClean="0"/>
              <a:t>beleidsplan</a:t>
            </a:r>
            <a:r>
              <a:rPr lang="en-US" sz="1800" dirty="0" smtClean="0"/>
              <a:t>. </a:t>
            </a:r>
            <a:r>
              <a:rPr lang="en-US" sz="1800" dirty="0" err="1" smtClean="0"/>
              <a:t>Dit</a:t>
            </a:r>
            <a:r>
              <a:rPr lang="en-US" sz="1800" dirty="0" smtClean="0"/>
              <a:t> </a:t>
            </a:r>
            <a:r>
              <a:rPr lang="en-US" sz="1800" dirty="0" err="1" smtClean="0"/>
              <a:t>ligt</a:t>
            </a:r>
            <a:r>
              <a:rPr lang="en-US" sz="1800" dirty="0" smtClean="0"/>
              <a:t> vast tot 2018.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800" dirty="0" smtClean="0"/>
              <a:t>Alle geledingen maken jaarlijks een werkplan met daarin opgenomen hun actiepunten, inclusief overleg met de Kerkrentmeesters over de financiële consequenties en tijdsplanning.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800" dirty="0" smtClean="0"/>
              <a:t>De </a:t>
            </a:r>
            <a:r>
              <a:rPr lang="en-US" sz="1800" dirty="0" err="1" smtClean="0"/>
              <a:t>Kerkenraad</a:t>
            </a:r>
            <a:r>
              <a:rPr lang="en-US" sz="1800" dirty="0" smtClean="0"/>
              <a:t> </a:t>
            </a:r>
            <a:r>
              <a:rPr lang="en-US" sz="1800" dirty="0" err="1" smtClean="0"/>
              <a:t>bewaakt</a:t>
            </a:r>
            <a:r>
              <a:rPr lang="en-US" sz="1800" dirty="0" smtClean="0"/>
              <a:t> en </a:t>
            </a:r>
            <a:r>
              <a:rPr lang="en-US" sz="1800" dirty="0" err="1" smtClean="0"/>
              <a:t>stuurt</a:t>
            </a:r>
            <a:r>
              <a:rPr lang="en-US" sz="1800" dirty="0" smtClean="0"/>
              <a:t>/</a:t>
            </a:r>
            <a:r>
              <a:rPr lang="en-US" sz="1800" dirty="0" err="1" smtClean="0"/>
              <a:t>overlegt</a:t>
            </a:r>
            <a:r>
              <a:rPr lang="en-US" sz="1800" dirty="0" smtClean="0"/>
              <a:t> </a:t>
            </a:r>
            <a:r>
              <a:rPr lang="en-US" sz="1800" dirty="0" err="1" smtClean="0"/>
              <a:t>waar</a:t>
            </a:r>
            <a:r>
              <a:rPr lang="en-US" sz="1800" dirty="0" smtClean="0"/>
              <a:t> </a:t>
            </a:r>
            <a:r>
              <a:rPr lang="en-US" sz="1800" dirty="0" err="1" smtClean="0"/>
              <a:t>nodig</a:t>
            </a:r>
            <a:r>
              <a:rPr lang="en-US" sz="1800" dirty="0" smtClean="0"/>
              <a:t>.</a:t>
            </a:r>
            <a:endParaRPr lang="nl-NL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0" dirty="0" smtClean="0"/>
              <a:t>2. </a:t>
            </a:r>
            <a:r>
              <a:rPr lang="en-US" sz="3200" b="0" dirty="0" err="1" smtClean="0"/>
              <a:t>Welke</a:t>
            </a:r>
            <a:r>
              <a:rPr lang="en-US" sz="3200" b="0" dirty="0" smtClean="0"/>
              <a:t> </a:t>
            </a:r>
            <a:r>
              <a:rPr lang="en-US" sz="3200" b="0" dirty="0" err="1" smtClean="0"/>
              <a:t>Geloofsgemeenschap</a:t>
            </a:r>
            <a:r>
              <a:rPr lang="en-US" sz="3200" b="0" dirty="0" smtClean="0"/>
              <a:t> </a:t>
            </a:r>
            <a:r>
              <a:rPr lang="en-US" sz="3200" b="0" dirty="0" err="1" smtClean="0"/>
              <a:t>willen</a:t>
            </a:r>
            <a:r>
              <a:rPr lang="en-US" sz="3200" b="0" dirty="0" smtClean="0"/>
              <a:t> we </a:t>
            </a:r>
            <a:r>
              <a:rPr lang="en-US" sz="3200" b="0" dirty="0" err="1" smtClean="0"/>
              <a:t>zijn</a:t>
            </a:r>
            <a:r>
              <a:rPr lang="en-US" sz="3200" b="0" dirty="0" smtClean="0"/>
              <a:t> en </a:t>
            </a:r>
            <a:r>
              <a:rPr lang="en-US" sz="3200" b="0" dirty="0" err="1" smtClean="0"/>
              <a:t>wat</a:t>
            </a:r>
            <a:r>
              <a:rPr lang="en-US" sz="3200" b="0" dirty="0" smtClean="0"/>
              <a:t> is </a:t>
            </a:r>
            <a:r>
              <a:rPr lang="en-US" sz="3200" b="0" dirty="0" err="1" smtClean="0"/>
              <a:t>daarvoor</a:t>
            </a:r>
            <a:r>
              <a:rPr lang="en-US" sz="3200" b="0" dirty="0" smtClean="0"/>
              <a:t> </a:t>
            </a:r>
            <a:r>
              <a:rPr lang="en-US" sz="3200" b="0" dirty="0" err="1" smtClean="0"/>
              <a:t>nodig</a:t>
            </a:r>
            <a:r>
              <a:rPr lang="en-US" sz="3200" b="0" dirty="0" smtClean="0"/>
              <a:t>?</a:t>
            </a:r>
            <a:endParaRPr lang="nl-NL" sz="32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988840"/>
            <a:ext cx="7772400" cy="3802360"/>
          </a:xfrm>
        </p:spPr>
        <p:txBody>
          <a:bodyPr/>
          <a:lstStyle/>
          <a:p>
            <a:r>
              <a:rPr lang="en-US" sz="2000" dirty="0" smtClean="0"/>
              <a:t>Op basis van de </a:t>
            </a:r>
            <a:r>
              <a:rPr lang="en-US" sz="2000" dirty="0" err="1" smtClean="0"/>
              <a:t>antwoorden</a:t>
            </a:r>
            <a:r>
              <a:rPr lang="en-US" sz="2000" dirty="0" smtClean="0"/>
              <a:t> op </a:t>
            </a:r>
            <a:r>
              <a:rPr lang="en-US" sz="2000" dirty="0" err="1" smtClean="0"/>
              <a:t>deze</a:t>
            </a:r>
            <a:r>
              <a:rPr lang="en-US" sz="2000" dirty="0" smtClean="0"/>
              <a:t> </a:t>
            </a:r>
            <a:r>
              <a:rPr lang="en-US" sz="2000" dirty="0" err="1" smtClean="0"/>
              <a:t>vraag</a:t>
            </a:r>
            <a:r>
              <a:rPr lang="en-US" sz="2000" dirty="0" smtClean="0"/>
              <a:t> </a:t>
            </a:r>
            <a:r>
              <a:rPr lang="en-US" sz="2000" dirty="0" err="1" smtClean="0"/>
              <a:t>moeten</a:t>
            </a:r>
            <a:r>
              <a:rPr lang="en-US" sz="2000" dirty="0" smtClean="0"/>
              <a:t> </a:t>
            </a:r>
            <a:r>
              <a:rPr lang="en-US" sz="2000" dirty="0" err="1" smtClean="0"/>
              <a:t>daarna</a:t>
            </a:r>
            <a:r>
              <a:rPr lang="en-US" sz="2000" dirty="0" smtClean="0"/>
              <a:t> </a:t>
            </a:r>
            <a:r>
              <a:rPr lang="en-US" sz="2000" dirty="0" err="1" smtClean="0"/>
              <a:t>onder</a:t>
            </a:r>
            <a:endParaRPr lang="en-US" sz="2000" dirty="0" smtClean="0"/>
          </a:p>
          <a:p>
            <a:r>
              <a:rPr lang="en-US" sz="2000" dirty="0" err="1" smtClean="0"/>
              <a:t>meer</a:t>
            </a:r>
            <a:r>
              <a:rPr lang="en-US" sz="2000" dirty="0" smtClean="0"/>
              <a:t> </a:t>
            </a:r>
            <a:r>
              <a:rPr lang="en-US" sz="2000" dirty="0" err="1" smtClean="0"/>
              <a:t>onze</a:t>
            </a:r>
            <a:r>
              <a:rPr lang="en-US" sz="2000" dirty="0" smtClean="0"/>
              <a:t> </a:t>
            </a:r>
            <a:r>
              <a:rPr lang="en-US" sz="2000" dirty="0" err="1" smtClean="0"/>
              <a:t>gewenste</a:t>
            </a:r>
            <a:r>
              <a:rPr lang="en-US" sz="2000" dirty="0" smtClean="0"/>
              <a:t>  </a:t>
            </a:r>
            <a:r>
              <a:rPr lang="en-US" sz="2000" dirty="0" err="1" smtClean="0"/>
              <a:t>personele</a:t>
            </a:r>
            <a:r>
              <a:rPr lang="en-US" sz="2000" dirty="0" smtClean="0"/>
              <a:t> </a:t>
            </a:r>
            <a:r>
              <a:rPr lang="en-US" sz="2000" dirty="0" err="1" smtClean="0"/>
              <a:t>bezetting</a:t>
            </a:r>
            <a:r>
              <a:rPr lang="en-US" sz="2000" dirty="0" smtClean="0"/>
              <a:t> en het </a:t>
            </a:r>
            <a:r>
              <a:rPr lang="en-US" sz="2000" dirty="0" err="1" smtClean="0"/>
              <a:t>gebruik</a:t>
            </a:r>
            <a:r>
              <a:rPr lang="en-US" sz="2000" dirty="0" smtClean="0"/>
              <a:t> van </a:t>
            </a:r>
            <a:r>
              <a:rPr lang="en-US" sz="2000" dirty="0" err="1" smtClean="0"/>
              <a:t>onze</a:t>
            </a:r>
            <a:endParaRPr lang="en-US" sz="2000" dirty="0" smtClean="0"/>
          </a:p>
          <a:p>
            <a:r>
              <a:rPr lang="en-US" sz="2000" dirty="0" err="1" smtClean="0"/>
              <a:t>gebouwen</a:t>
            </a:r>
            <a:r>
              <a:rPr lang="en-US" sz="2000" dirty="0" smtClean="0"/>
              <a:t> </a:t>
            </a:r>
            <a:r>
              <a:rPr lang="en-US" sz="2000" dirty="0" err="1" smtClean="0"/>
              <a:t>vastgesteld</a:t>
            </a:r>
            <a:r>
              <a:rPr lang="en-US" sz="2000" dirty="0" smtClean="0"/>
              <a:t> </a:t>
            </a:r>
            <a:r>
              <a:rPr lang="en-US" sz="2000" dirty="0" err="1" smtClean="0"/>
              <a:t>worden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Voor</a:t>
            </a:r>
            <a:r>
              <a:rPr lang="en-US" sz="2000" dirty="0" smtClean="0"/>
              <a:t> de </a:t>
            </a:r>
            <a:r>
              <a:rPr lang="en-US" sz="2000" dirty="0" err="1" smtClean="0"/>
              <a:t>beantwoording</a:t>
            </a:r>
            <a:r>
              <a:rPr lang="en-US" sz="2000" dirty="0" smtClean="0"/>
              <a:t> van </a:t>
            </a:r>
            <a:r>
              <a:rPr lang="en-US" sz="2000" dirty="0" err="1" smtClean="0"/>
              <a:t>deze</a:t>
            </a:r>
            <a:r>
              <a:rPr lang="en-US" sz="2000" dirty="0" smtClean="0"/>
              <a:t> </a:t>
            </a:r>
            <a:r>
              <a:rPr lang="en-US" sz="2000" dirty="0" err="1" smtClean="0"/>
              <a:t>vraag</a:t>
            </a:r>
            <a:r>
              <a:rPr lang="en-US" sz="2000" dirty="0" smtClean="0"/>
              <a:t> </a:t>
            </a:r>
            <a:r>
              <a:rPr lang="en-US" sz="2000" dirty="0" err="1" smtClean="0"/>
              <a:t>gaan</a:t>
            </a:r>
            <a:r>
              <a:rPr lang="en-US" sz="2000" dirty="0" smtClean="0"/>
              <a:t> we </a:t>
            </a:r>
            <a:r>
              <a:rPr lang="en-US" sz="2000" dirty="0" err="1" smtClean="0"/>
              <a:t>zorgen</a:t>
            </a:r>
            <a:r>
              <a:rPr lang="en-US" sz="2000" dirty="0" smtClean="0"/>
              <a:t> </a:t>
            </a:r>
            <a:r>
              <a:rPr lang="en-US" sz="2000" dirty="0" err="1" smtClean="0"/>
              <a:t>voor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begeleiding</a:t>
            </a:r>
            <a:r>
              <a:rPr lang="en-US" sz="2000" dirty="0" smtClean="0"/>
              <a:t> van </a:t>
            </a:r>
            <a:r>
              <a:rPr lang="en-US" sz="2000" dirty="0" err="1" smtClean="0"/>
              <a:t>een</a:t>
            </a:r>
            <a:r>
              <a:rPr lang="en-US" sz="2000" dirty="0" smtClean="0"/>
              <a:t> expert van </a:t>
            </a:r>
            <a:r>
              <a:rPr lang="en-US" sz="2000" dirty="0" err="1" smtClean="0"/>
              <a:t>buiten</a:t>
            </a:r>
            <a:r>
              <a:rPr lang="en-US" sz="2000" dirty="0" smtClean="0"/>
              <a:t> </a:t>
            </a:r>
            <a:r>
              <a:rPr lang="en-US" sz="2000" dirty="0" err="1" smtClean="0"/>
              <a:t>onze</a:t>
            </a:r>
            <a:r>
              <a:rPr lang="en-US" sz="2000" dirty="0" smtClean="0"/>
              <a:t> </a:t>
            </a:r>
            <a:r>
              <a:rPr lang="en-US" sz="2000" dirty="0" err="1" smtClean="0"/>
              <a:t>gemeente</a:t>
            </a:r>
            <a:r>
              <a:rPr lang="en-US" sz="2000" dirty="0" smtClean="0"/>
              <a:t> .</a:t>
            </a:r>
            <a:endParaRPr lang="nl-NL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0" dirty="0" smtClean="0"/>
              <a:t>3. één </a:t>
            </a:r>
            <a:r>
              <a:rPr lang="nl-NL" sz="3600" b="0" dirty="0" smtClean="0"/>
              <a:t>kerkgebouw </a:t>
            </a:r>
            <a:endParaRPr lang="nl-NL" sz="36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en-US" sz="2400" b="1" dirty="0" err="1" smtClean="0"/>
              <a:t>Commissie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Toekomst</a:t>
            </a:r>
            <a:endParaRPr lang="nl-NL" sz="2400" b="1" dirty="0" smtClean="0"/>
          </a:p>
          <a:p>
            <a:pPr eaLnBrk="1" fontAlgn="t" hangingPunct="1"/>
            <a:r>
              <a:rPr lang="nl-NL" sz="2000" dirty="0" smtClean="0"/>
              <a:t>Zo snel mogelijk één gemeente in één kerk</a:t>
            </a:r>
            <a:r>
              <a:rPr lang="nl-NL" sz="2000" u="sng" dirty="0" smtClean="0"/>
              <a:t>gebouw</a:t>
            </a:r>
          </a:p>
          <a:p>
            <a:pPr eaLnBrk="1" fontAlgn="t" hangingPunct="1"/>
            <a:endParaRPr lang="en-US" sz="2000" u="sng" dirty="0" smtClean="0"/>
          </a:p>
          <a:p>
            <a:pPr eaLnBrk="1" fontAlgn="t" hangingPunct="1"/>
            <a:r>
              <a:rPr lang="en-US" sz="2000" b="1" dirty="0" smtClean="0"/>
              <a:t>AK en WK’s:</a:t>
            </a:r>
          </a:p>
          <a:p>
            <a:pPr eaLnBrk="1" fontAlgn="t" hangingPunct="1">
              <a:buFont typeface="Arial" pitchFamily="34" charset="0"/>
              <a:buChar char="•"/>
            </a:pPr>
            <a:r>
              <a:rPr lang="en-US" sz="2000" dirty="0" smtClean="0"/>
              <a:t>Na de </a:t>
            </a:r>
            <a:r>
              <a:rPr lang="en-US" sz="2000" dirty="0" err="1" smtClean="0"/>
              <a:t>zomer</a:t>
            </a:r>
            <a:r>
              <a:rPr lang="en-US" sz="2000" dirty="0" smtClean="0"/>
              <a:t> </a:t>
            </a:r>
            <a:r>
              <a:rPr lang="en-US" sz="2000" dirty="0" err="1" smtClean="0"/>
              <a:t>beginnen</a:t>
            </a:r>
            <a:r>
              <a:rPr lang="en-US" sz="2000" dirty="0" smtClean="0"/>
              <a:t>. </a:t>
            </a:r>
            <a:r>
              <a:rPr lang="en-US" sz="2000" dirty="0" err="1" smtClean="0"/>
              <a:t>Frequentie</a:t>
            </a:r>
            <a:r>
              <a:rPr lang="en-US" sz="2000" dirty="0" smtClean="0"/>
              <a:t> van </a:t>
            </a:r>
            <a:r>
              <a:rPr lang="en-US" sz="2000" dirty="0" err="1" smtClean="0"/>
              <a:t>wisselen</a:t>
            </a:r>
            <a:r>
              <a:rPr lang="en-US" sz="2000" dirty="0" smtClean="0"/>
              <a:t> </a:t>
            </a:r>
            <a:r>
              <a:rPr lang="en-US" sz="2000" dirty="0" err="1" smtClean="0"/>
              <a:t>moet</a:t>
            </a:r>
            <a:r>
              <a:rPr lang="en-US" sz="2000" dirty="0" smtClean="0"/>
              <a:t> </a:t>
            </a:r>
            <a:r>
              <a:rPr lang="en-US" sz="2000" dirty="0" err="1" smtClean="0"/>
              <a:t>nog</a:t>
            </a:r>
            <a:r>
              <a:rPr lang="en-US" sz="2000" dirty="0" smtClean="0"/>
              <a:t> </a:t>
            </a:r>
          </a:p>
          <a:p>
            <a:pPr eaLnBrk="1" fontAlgn="t" hangingPunct="1"/>
            <a:r>
              <a:rPr lang="en-US" sz="2000" dirty="0" smtClean="0"/>
              <a:t>     </a:t>
            </a:r>
            <a:r>
              <a:rPr lang="en-US" sz="2000" dirty="0" err="1" smtClean="0"/>
              <a:t>vastgesteld</a:t>
            </a:r>
            <a:r>
              <a:rPr lang="en-US" sz="2000" dirty="0" smtClean="0"/>
              <a:t> </a:t>
            </a:r>
            <a:r>
              <a:rPr lang="en-US" sz="2000" dirty="0" err="1" smtClean="0"/>
              <a:t>worden</a:t>
            </a:r>
            <a:r>
              <a:rPr lang="en-US" sz="2000" dirty="0" smtClean="0"/>
              <a:t>. </a:t>
            </a:r>
            <a:r>
              <a:rPr lang="en-US" sz="2000" dirty="0" err="1" smtClean="0"/>
              <a:t>Voorstel</a:t>
            </a:r>
            <a:r>
              <a:rPr lang="en-US" sz="2000" dirty="0" smtClean="0"/>
              <a:t> AK: 19 </a:t>
            </a:r>
            <a:r>
              <a:rPr lang="en-US" sz="2000" dirty="0" err="1" smtClean="0"/>
              <a:t>april</a:t>
            </a:r>
            <a:r>
              <a:rPr lang="en-US" sz="2000" dirty="0" smtClean="0"/>
              <a:t>, </a:t>
            </a:r>
            <a:r>
              <a:rPr lang="en-US" sz="2000" dirty="0" err="1" smtClean="0"/>
              <a:t>gemeenteavond</a:t>
            </a:r>
            <a:r>
              <a:rPr lang="en-US" sz="2000" dirty="0" smtClean="0"/>
              <a:t>: 24 </a:t>
            </a:r>
            <a:r>
              <a:rPr lang="en-US" sz="2000" dirty="0" err="1" smtClean="0"/>
              <a:t>mei</a:t>
            </a:r>
            <a:endParaRPr lang="en-US" sz="2000" dirty="0" smtClean="0"/>
          </a:p>
          <a:p>
            <a:pPr eaLnBrk="1" fontAlgn="t" hangingPunct="1">
              <a:buFont typeface="Arial" pitchFamily="34" charset="0"/>
              <a:buChar char="•"/>
            </a:pPr>
            <a:r>
              <a:rPr lang="en-US" sz="2000" dirty="0" err="1" smtClean="0"/>
              <a:t>Benoem</a:t>
            </a:r>
            <a:r>
              <a:rPr lang="en-US" sz="2000" dirty="0" smtClean="0"/>
              <a:t>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commissie</a:t>
            </a:r>
            <a:r>
              <a:rPr lang="en-US" sz="2000" dirty="0" smtClean="0"/>
              <a:t> die </a:t>
            </a:r>
            <a:r>
              <a:rPr lang="en-US" sz="2000" dirty="0" err="1" smtClean="0"/>
              <a:t>gaat</a:t>
            </a:r>
            <a:r>
              <a:rPr lang="en-US" sz="2000" dirty="0" smtClean="0"/>
              <a:t> </a:t>
            </a:r>
            <a:r>
              <a:rPr lang="en-US" sz="2000" dirty="0" err="1" smtClean="0"/>
              <a:t>verkennen</a:t>
            </a:r>
            <a:r>
              <a:rPr lang="en-US" sz="2000" dirty="0" smtClean="0"/>
              <a:t>. </a:t>
            </a:r>
            <a:r>
              <a:rPr lang="en-US" sz="2000" dirty="0" err="1" smtClean="0"/>
              <a:t>Waar</a:t>
            </a:r>
            <a:r>
              <a:rPr lang="en-US" sz="2000" dirty="0" smtClean="0"/>
              <a:t> is </a:t>
            </a:r>
            <a:r>
              <a:rPr lang="en-US" sz="2000" dirty="0" err="1" smtClean="0"/>
              <a:t>vraag</a:t>
            </a:r>
            <a:r>
              <a:rPr lang="en-US" sz="2000" dirty="0" smtClean="0"/>
              <a:t> </a:t>
            </a:r>
            <a:r>
              <a:rPr lang="en-US" sz="2000" dirty="0" err="1" smtClean="0"/>
              <a:t>naar</a:t>
            </a:r>
            <a:r>
              <a:rPr lang="en-US" sz="2000" dirty="0" smtClean="0"/>
              <a:t>? </a:t>
            </a:r>
            <a:r>
              <a:rPr lang="en-US" sz="2000" dirty="0" err="1" smtClean="0"/>
              <a:t>Wat</a:t>
            </a:r>
            <a:r>
              <a:rPr lang="en-US" sz="2000" dirty="0" smtClean="0"/>
              <a:t> is </a:t>
            </a:r>
            <a:r>
              <a:rPr lang="en-US" sz="2000" dirty="0" err="1" smtClean="0"/>
              <a:t>technisch</a:t>
            </a:r>
            <a:r>
              <a:rPr lang="en-US" sz="2000" dirty="0" smtClean="0"/>
              <a:t> </a:t>
            </a:r>
            <a:r>
              <a:rPr lang="en-US" sz="2000" dirty="0" err="1" smtClean="0"/>
              <a:t>mogelijk</a:t>
            </a:r>
            <a:r>
              <a:rPr lang="en-US" sz="2000" dirty="0" smtClean="0"/>
              <a:t>? Nu </a:t>
            </a:r>
            <a:r>
              <a:rPr lang="en-US" sz="2000" dirty="0" err="1" smtClean="0"/>
              <a:t>beginnen</a:t>
            </a:r>
            <a:r>
              <a:rPr lang="en-US" sz="2000" dirty="0" smtClean="0"/>
              <a:t>, </a:t>
            </a:r>
            <a:r>
              <a:rPr lang="en-US" sz="2000" dirty="0" err="1" smtClean="0"/>
              <a:t>dit</a:t>
            </a:r>
            <a:r>
              <a:rPr lang="en-US" sz="2000" dirty="0" smtClean="0"/>
              <a:t> </a:t>
            </a:r>
            <a:r>
              <a:rPr lang="en-US" sz="2000" dirty="0" err="1" smtClean="0"/>
              <a:t>proces</a:t>
            </a:r>
            <a:r>
              <a:rPr lang="en-US" sz="2000" dirty="0" smtClean="0"/>
              <a:t> </a:t>
            </a:r>
            <a:r>
              <a:rPr lang="en-US" sz="2000" dirty="0" err="1" smtClean="0"/>
              <a:t>kan</a:t>
            </a:r>
            <a:r>
              <a:rPr lang="en-US" sz="2000" dirty="0" smtClean="0"/>
              <a:t> </a:t>
            </a:r>
            <a:r>
              <a:rPr lang="en-US" sz="2000" dirty="0" err="1" smtClean="0"/>
              <a:t>jaren</a:t>
            </a:r>
            <a:r>
              <a:rPr lang="en-US" sz="2000" dirty="0" smtClean="0"/>
              <a:t> </a:t>
            </a:r>
            <a:r>
              <a:rPr lang="en-US" sz="2000" dirty="0" err="1" smtClean="0"/>
              <a:t>duren</a:t>
            </a:r>
            <a:r>
              <a:rPr lang="en-US" sz="2000" dirty="0" smtClean="0"/>
              <a:t>. </a:t>
            </a:r>
            <a:endParaRPr lang="nl-NL" sz="2000" dirty="0" smtClean="0"/>
          </a:p>
          <a:p>
            <a:pPr eaLnBrk="1" fontAlgn="t" hangingPunct="1"/>
            <a:endParaRPr lang="en-US" sz="2000" u="sng" dirty="0" smtClean="0"/>
          </a:p>
          <a:p>
            <a:pPr eaLnBrk="1" fontAlgn="t" hangingPunct="1"/>
            <a:endParaRPr lang="nl-NL" sz="2000" dirty="0" smtClean="0"/>
          </a:p>
          <a:p>
            <a:pPr eaLnBrk="1" fontAlgn="t" hangingPunct="1"/>
            <a:r>
              <a:rPr lang="nl-NL" b="1" dirty="0" smtClean="0"/>
              <a:t> 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3600" b="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nl-NL" sz="3600" b="0" dirty="0" smtClean="0"/>
              <a:t>(kerk) dienst: beleving en gemeenschapszin</a:t>
            </a:r>
            <a:br>
              <a:rPr lang="nl-NL" sz="3600" b="0" dirty="0" smtClean="0"/>
            </a:br>
            <a:endParaRPr lang="nl-NL" sz="36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844824"/>
            <a:ext cx="7772400" cy="3946376"/>
          </a:xfrm>
        </p:spPr>
        <p:txBody>
          <a:bodyPr/>
          <a:lstStyle/>
          <a:p>
            <a:pPr eaLnBrk="1" fontAlgn="t" hangingPunct="1"/>
            <a:r>
              <a:rPr lang="en-US" sz="2000" u="sng" dirty="0" err="1" smtClean="0"/>
              <a:t>Commissie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Toekomst</a:t>
            </a:r>
            <a:endParaRPr lang="nl-NL" sz="2000" dirty="0" smtClean="0"/>
          </a:p>
          <a:p>
            <a:pPr marL="457200" indent="-457200" eaLnBrk="1" fontAlgn="t" hangingPunct="1">
              <a:buFont typeface="+mj-lt"/>
              <a:buAutoNum type="arabicPeriod"/>
            </a:pPr>
            <a:r>
              <a:rPr lang="nl-NL" sz="1800" dirty="0" smtClean="0"/>
              <a:t>Formuleer welke elementen in een dienst moeten zitten. Benoem een groep gemeenteleden die hierop stuurt.</a:t>
            </a:r>
          </a:p>
          <a:p>
            <a:pPr marL="457200" indent="-457200" eaLnBrk="1" fontAlgn="t" hangingPunct="1">
              <a:buFont typeface="+mj-lt"/>
              <a:buAutoNum type="arabicPeriod"/>
            </a:pPr>
            <a:r>
              <a:rPr lang="nl-NL" sz="1800" dirty="0" smtClean="0"/>
              <a:t>Onderzoek de mogelijkheden om ook andere vormen van zondagse samenkomsten te organiseren.</a:t>
            </a:r>
          </a:p>
          <a:p>
            <a:pPr marL="457200" indent="-457200" eaLnBrk="1" fontAlgn="t" hangingPunct="1">
              <a:buFont typeface="+mj-lt"/>
              <a:buAutoNum type="arabicPeriod"/>
            </a:pPr>
            <a:r>
              <a:rPr lang="nl-NL" sz="1800" dirty="0" smtClean="0"/>
              <a:t>Ga in gesprek met leeftijdsgroepen in de kerk. Organiseer gesprekken met gemeenteleden over beleving,ontmoeting.</a:t>
            </a:r>
          </a:p>
          <a:p>
            <a:pPr marL="457200" indent="-457200" eaLnBrk="1" fontAlgn="t" hangingPunct="1">
              <a:buFont typeface="+mj-lt"/>
              <a:buAutoNum type="arabicPeriod"/>
            </a:pPr>
            <a:r>
              <a:rPr lang="nl-NL" sz="1800" dirty="0" smtClean="0"/>
              <a:t>Organiseer “ontmoetingsplekken”,waar mensen elkaar door de hele week heen kunnen ontmoeten.</a:t>
            </a:r>
          </a:p>
          <a:p>
            <a:pPr marL="457200" indent="-457200" eaLnBrk="1" fontAlgn="t" hangingPunct="1">
              <a:buFont typeface="+mj-lt"/>
              <a:buAutoNum type="arabicPeriod"/>
            </a:pPr>
            <a:r>
              <a:rPr lang="nl-NL" sz="1800" dirty="0" smtClean="0"/>
              <a:t>Zorg voor interactie tijdens samenkomsten en diensten.</a:t>
            </a:r>
          </a:p>
          <a:p>
            <a:pPr marL="457200" indent="-457200" eaLnBrk="1" fontAlgn="t" hangingPunct="1">
              <a:buFont typeface="+mj-lt"/>
              <a:buAutoNum type="arabicPeriod"/>
            </a:pPr>
            <a:endParaRPr lang="en-US" sz="1800" dirty="0" smtClean="0"/>
          </a:p>
          <a:p>
            <a:pPr marL="457200" indent="-457200" eaLnBrk="1" fontAlgn="t" hangingPunct="1"/>
            <a:r>
              <a:rPr lang="en-US" sz="1800" b="1" dirty="0" smtClean="0"/>
              <a:t>AK en WK’s</a:t>
            </a:r>
            <a:r>
              <a:rPr lang="en-US" sz="1800" dirty="0" smtClean="0"/>
              <a:t>: </a:t>
            </a:r>
            <a:r>
              <a:rPr lang="en-US" sz="1800" dirty="0" err="1" smtClean="0"/>
              <a:t>Deze</a:t>
            </a:r>
            <a:r>
              <a:rPr lang="en-US" sz="1800" dirty="0" smtClean="0"/>
              <a:t> 5 </a:t>
            </a:r>
            <a:r>
              <a:rPr lang="en-US" sz="1800" dirty="0" err="1" smtClean="0"/>
              <a:t>punten</a:t>
            </a:r>
            <a:r>
              <a:rPr lang="en-US" sz="1800" dirty="0" smtClean="0"/>
              <a:t> </a:t>
            </a:r>
            <a:r>
              <a:rPr lang="en-US" sz="1800" dirty="0" err="1" smtClean="0"/>
              <a:t>zijn</a:t>
            </a:r>
            <a:r>
              <a:rPr lang="en-US" sz="1800" dirty="0" smtClean="0"/>
              <a:t> </a:t>
            </a:r>
            <a:r>
              <a:rPr lang="en-US" sz="1800" dirty="0" err="1" smtClean="0"/>
              <a:t>onderdeel</a:t>
            </a:r>
            <a:r>
              <a:rPr lang="en-US" sz="1800" dirty="0" smtClean="0"/>
              <a:t> van </a:t>
            </a:r>
            <a:r>
              <a:rPr lang="en-US" sz="1800" dirty="0" err="1" smtClean="0"/>
              <a:t>wat</a:t>
            </a:r>
            <a:r>
              <a:rPr lang="en-US" sz="1800" dirty="0" smtClean="0"/>
              <a:t> </a:t>
            </a:r>
            <a:r>
              <a:rPr lang="en-US" sz="1800" dirty="0" err="1" smtClean="0"/>
              <a:t>er</a:t>
            </a:r>
            <a:r>
              <a:rPr lang="en-US" sz="1800" dirty="0" smtClean="0"/>
              <a:t> </a:t>
            </a:r>
            <a:r>
              <a:rPr lang="en-US" sz="1800" dirty="0" err="1" smtClean="0"/>
              <a:t>moet</a:t>
            </a:r>
            <a:r>
              <a:rPr lang="en-US" sz="1800" dirty="0" smtClean="0"/>
              <a:t> </a:t>
            </a:r>
            <a:r>
              <a:rPr lang="en-US" sz="1800" dirty="0" err="1" smtClean="0"/>
              <a:t>gebeuren</a:t>
            </a:r>
            <a:r>
              <a:rPr lang="en-US" sz="1800" dirty="0" smtClean="0"/>
              <a:t> </a:t>
            </a:r>
            <a:r>
              <a:rPr lang="en-US" sz="1800" dirty="0" err="1" smtClean="0"/>
              <a:t>om</a:t>
            </a:r>
            <a:endParaRPr lang="en-US" sz="1800" dirty="0" smtClean="0"/>
          </a:p>
          <a:p>
            <a:pPr marL="457200" indent="-457200" eaLnBrk="1" fontAlgn="t" hangingPunct="1"/>
            <a:r>
              <a:rPr lang="en-US" sz="1800" dirty="0" smtClean="0"/>
              <a:t> tot </a:t>
            </a:r>
            <a:r>
              <a:rPr lang="en-US" sz="1800" dirty="0" err="1" smtClean="0"/>
              <a:t>één</a:t>
            </a:r>
            <a:r>
              <a:rPr lang="en-US" sz="1800" dirty="0" smtClean="0"/>
              <a:t> </a:t>
            </a:r>
            <a:r>
              <a:rPr lang="en-US" sz="1800" dirty="0" err="1" smtClean="0"/>
              <a:t>Geloofsgemeenschap</a:t>
            </a:r>
            <a:r>
              <a:rPr lang="en-US" sz="1800" dirty="0" smtClean="0"/>
              <a:t> </a:t>
            </a:r>
            <a:r>
              <a:rPr lang="en-US" sz="1800" dirty="0" err="1" smtClean="0"/>
              <a:t>te</a:t>
            </a:r>
            <a:r>
              <a:rPr lang="en-US" sz="1800" dirty="0" smtClean="0"/>
              <a:t> </a:t>
            </a:r>
            <a:r>
              <a:rPr lang="en-US" sz="1800" dirty="0" err="1" smtClean="0"/>
              <a:t>komen</a:t>
            </a:r>
            <a:r>
              <a:rPr lang="en-US" sz="1800" dirty="0" smtClean="0"/>
              <a:t>.</a:t>
            </a:r>
            <a:endParaRPr lang="nl-NL" sz="1800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ge presentatie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3945</TotalTime>
  <Words>803</Words>
  <Application>Microsoft Office PowerPoint</Application>
  <PresentationFormat>Diavoorstelling (4:3)</PresentationFormat>
  <Paragraphs>211</Paragraphs>
  <Slides>21</Slides>
  <Notes>21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Lege presentatie</vt:lpstr>
      <vt:lpstr>De Toekomst van de PGT</vt:lpstr>
      <vt:lpstr>Wat vooraf ging</vt:lpstr>
      <vt:lpstr>De Planning (2016)</vt:lpstr>
      <vt:lpstr>De aandachtsgebieden</vt:lpstr>
      <vt:lpstr>1. Onze Visie 1/2</vt:lpstr>
      <vt:lpstr>1. Onze Visie 2/2</vt:lpstr>
      <vt:lpstr>2. Welke Geloofsgemeenschap willen we zijn en wat is daarvoor nodig?</vt:lpstr>
      <vt:lpstr>3. één kerkgebouw </vt:lpstr>
      <vt:lpstr>4.(kerk) dienst: beleving en gemeenschapszin </vt:lpstr>
      <vt:lpstr>5.Kerk naar buiten/Samenleving (1/2) </vt:lpstr>
      <vt:lpstr>5.Kerk naar buiten/Samenleving (2/2)  </vt:lpstr>
      <vt:lpstr>6. Organisatie 1/2</vt:lpstr>
      <vt:lpstr>6. Organisatie 2/2 </vt:lpstr>
      <vt:lpstr>6.1 Organisatie/communicatie tijdens het Toekomst proces</vt:lpstr>
      <vt:lpstr>7. Financiën 1/3  </vt:lpstr>
      <vt:lpstr>7. Financiën 2/3 </vt:lpstr>
      <vt:lpstr>7. Financiën 3/3 </vt:lpstr>
      <vt:lpstr>8. Jeugd 1/2 </vt:lpstr>
      <vt:lpstr>8. Jeugd 2/2</vt:lpstr>
      <vt:lpstr>Conclusies van de AK</vt:lpstr>
      <vt:lpstr>Tenslotte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</dc:title>
  <dc:creator>Willem Patberg</dc:creator>
  <cp:lastModifiedBy>Patberg</cp:lastModifiedBy>
  <cp:revision>305</cp:revision>
  <dcterms:created xsi:type="dcterms:W3CDTF">2009-10-29T12:35:25Z</dcterms:created>
  <dcterms:modified xsi:type="dcterms:W3CDTF">2016-03-10T16:13:53Z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Signature">
    <vt:lpwstr/>
  </property>
  <property fmtid="{D5CDD505-2E9C-101B-9397-08002B2CF9AE}" pid="3" name="PKNJaartal">
    <vt:lpwstr/>
  </property>
  <property fmtid="{D5CDD505-2E9C-101B-9397-08002B2CF9AE}" pid="4" name="PKNOnderwerpTaxHTField0">
    <vt:lpwstr/>
  </property>
  <property fmtid="{D5CDD505-2E9C-101B-9397-08002B2CF9AE}" pid="5" name="Order">
    <vt:lpwstr>87200.0000000000</vt:lpwstr>
  </property>
  <property fmtid="{D5CDD505-2E9C-101B-9397-08002B2CF9AE}" pid="6" name="TemplateUrl">
    <vt:lpwstr/>
  </property>
  <property fmtid="{D5CDD505-2E9C-101B-9397-08002B2CF9AE}" pid="7" name="PKNDoelgroepTaxHTField0">
    <vt:lpwstr/>
  </property>
  <property fmtid="{D5CDD505-2E9C-101B-9397-08002B2CF9AE}" pid="8" name="xd_ProgID">
    <vt:lpwstr/>
  </property>
  <property fmtid="{D5CDD505-2E9C-101B-9397-08002B2CF9AE}" pid="9" name="PublishingStartDate">
    <vt:lpwstr/>
  </property>
  <property fmtid="{D5CDD505-2E9C-101B-9397-08002B2CF9AE}" pid="10" name="PublishingExpirationDate">
    <vt:lpwstr/>
  </property>
  <property fmtid="{D5CDD505-2E9C-101B-9397-08002B2CF9AE}" pid="11" name="ContentTypeId">
    <vt:lpwstr>0x010100852F8D8FE7F3F5468CDBD081DEFC1C3400D98686415AD8344C96E65094B72C9D6C</vt:lpwstr>
  </property>
  <property fmtid="{D5CDD505-2E9C-101B-9397-08002B2CF9AE}" pid="12" name="PKNDoelgroep">
    <vt:lpwstr/>
  </property>
  <property fmtid="{D5CDD505-2E9C-101B-9397-08002B2CF9AE}" pid="13" name="PKNJaartalTaxHTField0">
    <vt:lpwstr/>
  </property>
  <property fmtid="{D5CDD505-2E9C-101B-9397-08002B2CF9AE}" pid="14" name="_SourceUrl">
    <vt:lpwstr/>
  </property>
  <property fmtid="{D5CDD505-2E9C-101B-9397-08002B2CF9AE}" pid="15" name="TaxCatchAll">
    <vt:lpwstr/>
  </property>
  <property fmtid="{D5CDD505-2E9C-101B-9397-08002B2CF9AE}" pid="16" name="PKNOnderwerp">
    <vt:lpwstr/>
  </property>
</Properties>
</file>