
<file path=[Content_Types].xml><?xml version="1.0" encoding="utf-8"?>
<Types xmlns="http://schemas.openxmlformats.org/package/2006/content-types">
  <Default Extension="png" ContentType="image/png"/>
  <Default Extension="bin" ContentType="application/vnd.openxmlformats-officedocument.oleObject"/>
  <Default Extension="emf" ContentType="image/x-emf"/>
  <Default Extension="rels" ContentType="application/vnd.openxmlformats-package.relationships+xml"/>
  <Default Extension="xml" ContentType="application/xml"/>
  <Default Extension="docx" ContentType="application/vnd.openxmlformats-officedocument.wordprocessingml.document"/>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sldIdLst>
    <p:sldId id="602" r:id="rId2"/>
    <p:sldId id="601" r:id="rId3"/>
    <p:sldId id="605" r:id="rId4"/>
    <p:sldId id="603" r:id="rId5"/>
    <p:sldId id="608" r:id="rId6"/>
    <p:sldId id="609" r:id="rId7"/>
    <p:sldId id="626" r:id="rId8"/>
    <p:sldId id="627" r:id="rId9"/>
    <p:sldId id="631" r:id="rId10"/>
    <p:sldId id="632" r:id="rId11"/>
    <p:sldId id="634" r:id="rId12"/>
    <p:sldId id="633" r:id="rId13"/>
    <p:sldId id="625" r:id="rId14"/>
    <p:sldId id="635" r:id="rId15"/>
    <p:sldId id="636" r:id="rId16"/>
    <p:sldId id="637" r:id="rId17"/>
    <p:sldId id="638" r:id="rId18"/>
    <p:sldId id="639" r:id="rId19"/>
    <p:sldId id="629" r:id="rId20"/>
    <p:sldId id="621" r:id="rId21"/>
    <p:sldId id="622" r:id="rId22"/>
    <p:sldId id="623" r:id="rId23"/>
    <p:sldId id="604" r:id="rId24"/>
    <p:sldId id="624" r:id="rId25"/>
    <p:sldId id="630"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Arial" charset="0"/>
        <a:ea typeface="ＭＳ Ｐゴシック" pitchFamily="80" charset="-128"/>
        <a:cs typeface="+mn-cs"/>
      </a:defRPr>
    </a:lvl1pPr>
    <a:lvl2pPr marL="457200" algn="l" rtl="0" fontAlgn="base">
      <a:spcBef>
        <a:spcPct val="0"/>
      </a:spcBef>
      <a:spcAft>
        <a:spcPct val="0"/>
      </a:spcAft>
      <a:defRPr sz="2400" kern="1200">
        <a:solidFill>
          <a:schemeClr val="tx1"/>
        </a:solidFill>
        <a:latin typeface="Arial" charset="0"/>
        <a:ea typeface="ＭＳ Ｐゴシック" pitchFamily="80" charset="-128"/>
        <a:cs typeface="+mn-cs"/>
      </a:defRPr>
    </a:lvl2pPr>
    <a:lvl3pPr marL="914400" algn="l" rtl="0" fontAlgn="base">
      <a:spcBef>
        <a:spcPct val="0"/>
      </a:spcBef>
      <a:spcAft>
        <a:spcPct val="0"/>
      </a:spcAft>
      <a:defRPr sz="2400" kern="1200">
        <a:solidFill>
          <a:schemeClr val="tx1"/>
        </a:solidFill>
        <a:latin typeface="Arial" charset="0"/>
        <a:ea typeface="ＭＳ Ｐゴシック" pitchFamily="80" charset="-128"/>
        <a:cs typeface="+mn-cs"/>
      </a:defRPr>
    </a:lvl3pPr>
    <a:lvl4pPr marL="1371600" algn="l" rtl="0" fontAlgn="base">
      <a:spcBef>
        <a:spcPct val="0"/>
      </a:spcBef>
      <a:spcAft>
        <a:spcPct val="0"/>
      </a:spcAft>
      <a:defRPr sz="2400" kern="1200">
        <a:solidFill>
          <a:schemeClr val="tx1"/>
        </a:solidFill>
        <a:latin typeface="Arial" charset="0"/>
        <a:ea typeface="ＭＳ Ｐゴシック" pitchFamily="80" charset="-128"/>
        <a:cs typeface="+mn-cs"/>
      </a:defRPr>
    </a:lvl4pPr>
    <a:lvl5pPr marL="1828800" algn="l" rtl="0" fontAlgn="base">
      <a:spcBef>
        <a:spcPct val="0"/>
      </a:spcBef>
      <a:spcAft>
        <a:spcPct val="0"/>
      </a:spcAft>
      <a:defRPr sz="2400" kern="1200">
        <a:solidFill>
          <a:schemeClr val="tx1"/>
        </a:solidFill>
        <a:latin typeface="Arial" charset="0"/>
        <a:ea typeface="ＭＳ Ｐゴシック" pitchFamily="80" charset="-128"/>
        <a:cs typeface="+mn-cs"/>
      </a:defRPr>
    </a:lvl5pPr>
    <a:lvl6pPr marL="2286000" algn="l" defTabSz="914400" rtl="0" eaLnBrk="1" latinLnBrk="0" hangingPunct="1">
      <a:defRPr sz="2400" kern="1200">
        <a:solidFill>
          <a:schemeClr val="tx1"/>
        </a:solidFill>
        <a:latin typeface="Arial" charset="0"/>
        <a:ea typeface="ＭＳ Ｐゴシック" pitchFamily="80" charset="-128"/>
        <a:cs typeface="+mn-cs"/>
      </a:defRPr>
    </a:lvl6pPr>
    <a:lvl7pPr marL="2743200" algn="l" defTabSz="914400" rtl="0" eaLnBrk="1" latinLnBrk="0" hangingPunct="1">
      <a:defRPr sz="2400" kern="1200">
        <a:solidFill>
          <a:schemeClr val="tx1"/>
        </a:solidFill>
        <a:latin typeface="Arial" charset="0"/>
        <a:ea typeface="ＭＳ Ｐゴシック" pitchFamily="80" charset="-128"/>
        <a:cs typeface="+mn-cs"/>
      </a:defRPr>
    </a:lvl7pPr>
    <a:lvl8pPr marL="3200400" algn="l" defTabSz="914400" rtl="0" eaLnBrk="1" latinLnBrk="0" hangingPunct="1">
      <a:defRPr sz="2400" kern="1200">
        <a:solidFill>
          <a:schemeClr val="tx1"/>
        </a:solidFill>
        <a:latin typeface="Arial" charset="0"/>
        <a:ea typeface="ＭＳ Ｐゴシック" pitchFamily="80" charset="-128"/>
        <a:cs typeface="+mn-cs"/>
      </a:defRPr>
    </a:lvl8pPr>
    <a:lvl9pPr marL="3657600" algn="l" defTabSz="914400" rtl="0" eaLnBrk="1" latinLnBrk="0" hangingPunct="1">
      <a:defRPr sz="2400" kern="1200">
        <a:solidFill>
          <a:schemeClr val="tx1"/>
        </a:solidFill>
        <a:latin typeface="Arial" charset="0"/>
        <a:ea typeface="ＭＳ Ｐゴシック" pitchFamily="80" charset="-128"/>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DDDDD"/>
    <a:srgbClr val="E2732F"/>
    <a:srgbClr val="D5712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ijl, gemiddeld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p:restoredLeft sz="10219" autoAdjust="0"/>
    <p:restoredTop sz="90429" autoAdjust="0"/>
  </p:normalViewPr>
  <p:slideViewPr>
    <p:cSldViewPr>
      <p:cViewPr>
        <p:scale>
          <a:sx n="90" d="100"/>
          <a:sy n="90" d="100"/>
        </p:scale>
        <p:origin x="-36" y="65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ea typeface="ＭＳ Ｐゴシック" pitchFamily="34" charset="-128"/>
                <a:cs typeface="+mn-cs"/>
              </a:defRPr>
            </a:lvl1pPr>
          </a:lstStyle>
          <a:p>
            <a:pPr>
              <a:defRPr/>
            </a:pPr>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ea typeface="ＭＳ Ｐゴシック" pitchFamily="34" charset="-128"/>
                <a:cs typeface="+mn-cs"/>
              </a:defRPr>
            </a:lvl1pPr>
          </a:lstStyle>
          <a:p>
            <a:pPr>
              <a:defRPr/>
            </a:pPr>
            <a:fld id="{5C6F6867-C071-4BCA-8918-5808971BB87D}" type="datetimeFigureOut">
              <a:rPr lang="nl-NL"/>
              <a:pPr>
                <a:defRPr/>
              </a:pPr>
              <a:t>16-7-2015</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nl-NL" noProof="0" smtClean="0"/>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noProof="0" smtClean="0"/>
              <a:t>Klik om de modelstijlen te bewerken</a:t>
            </a:r>
          </a:p>
          <a:p>
            <a:pPr lvl="1"/>
            <a:r>
              <a:rPr lang="nl-NL" noProof="0" smtClean="0"/>
              <a:t>Tweede niveau</a:t>
            </a:r>
          </a:p>
          <a:p>
            <a:pPr lvl="2"/>
            <a:r>
              <a:rPr lang="nl-NL" noProof="0" smtClean="0"/>
              <a:t>Derde niveau</a:t>
            </a:r>
          </a:p>
          <a:p>
            <a:pPr lvl="3"/>
            <a:r>
              <a:rPr lang="nl-NL" noProof="0" smtClean="0"/>
              <a:t>Vierde niveau</a:t>
            </a:r>
          </a:p>
          <a:p>
            <a:pPr lvl="4"/>
            <a:r>
              <a:rPr lang="nl-NL" noProof="0" smtClean="0"/>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ea typeface="ＭＳ Ｐゴシック" pitchFamily="34" charset="-128"/>
                <a:cs typeface="+mn-cs"/>
              </a:defRPr>
            </a:lvl1pPr>
          </a:lstStyle>
          <a:p>
            <a:pPr>
              <a:defRPr/>
            </a:pPr>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ea typeface="ＭＳ Ｐゴシック" pitchFamily="34" charset="-128"/>
                <a:cs typeface="+mn-cs"/>
              </a:defRPr>
            </a:lvl1pPr>
          </a:lstStyle>
          <a:p>
            <a:pPr>
              <a:defRPr/>
            </a:pPr>
            <a:fld id="{50F32E96-BF97-48BB-9E6B-9971727C2988}" type="slidenum">
              <a:rPr lang="nl-NL"/>
              <a:pPr>
                <a:defRPr/>
              </a:pPr>
              <a:t>‹nr.›</a:t>
            </a:fld>
            <a:endParaRPr lang="nl-NL"/>
          </a:p>
        </p:txBody>
      </p:sp>
    </p:spTree>
    <p:extLst>
      <p:ext uri="{BB962C8B-B14F-4D97-AF65-F5344CB8AC3E}">
        <p14:creationId xmlns:p14="http://schemas.microsoft.com/office/powerpoint/2010/main" val="252741234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a:t>
            </a:fld>
            <a:endParaRPr lang="nl-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10</a:t>
            </a:fld>
            <a:endParaRPr lang="nl-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11</a:t>
            </a:fld>
            <a:endParaRPr lang="nl-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12</a:t>
            </a:fld>
            <a:endParaRPr lang="nl-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dirty="0"/>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13</a:t>
            </a:fld>
            <a:endParaRPr lang="nl-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14</a:t>
            </a:fld>
            <a:endParaRPr lang="nl-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15</a:t>
            </a:fld>
            <a:endParaRPr lang="nl-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16</a:t>
            </a:fld>
            <a:endParaRPr lang="nl-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17</a:t>
            </a:fld>
            <a:endParaRPr lang="nl-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18</a:t>
            </a:fld>
            <a:endParaRPr lang="nl-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19</a:t>
            </a:fld>
            <a:endParaRPr lang="nl-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a:t>
            </a:fld>
            <a:endParaRPr lang="nl-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20</a:t>
            </a:fld>
            <a:endParaRPr lang="nl-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21</a:t>
            </a:fld>
            <a:endParaRPr lang="nl-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22</a:t>
            </a:fld>
            <a:endParaRPr lang="nl-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23</a:t>
            </a:fld>
            <a:endParaRPr lang="nl-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24</a:t>
            </a:fld>
            <a:endParaRPr lang="nl-NL"/>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25</a:t>
            </a:fld>
            <a:endParaRPr lang="nl-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3</a:t>
            </a:fld>
            <a:endParaRPr lang="nl-NL"/>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4</a:t>
            </a:fld>
            <a:endParaRPr lang="nl-NL"/>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5</a:t>
            </a:fld>
            <a:endParaRPr lang="nl-NL"/>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6</a:t>
            </a:fld>
            <a:endParaRPr lang="nl-NL"/>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7</a:t>
            </a:fld>
            <a:endParaRPr lang="nl-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8</a:t>
            </a:fld>
            <a:endParaRPr lang="nl-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normAutofit/>
          </a:bodyPr>
          <a:lstStyle/>
          <a:p>
            <a:endParaRPr lang="nl-NL"/>
          </a:p>
        </p:txBody>
      </p:sp>
      <p:sp>
        <p:nvSpPr>
          <p:cNvPr id="4" name="Tijdelijke aanduiding voor dianummer 3"/>
          <p:cNvSpPr>
            <a:spLocks noGrp="1"/>
          </p:cNvSpPr>
          <p:nvPr>
            <p:ph type="sldNum" sz="quarter" idx="10"/>
          </p:nvPr>
        </p:nvSpPr>
        <p:spPr/>
        <p:txBody>
          <a:bodyPr/>
          <a:lstStyle/>
          <a:p>
            <a:pPr>
              <a:defRPr/>
            </a:pPr>
            <a:fld id="{50F32E96-BF97-48BB-9E6B-9971727C2988}" type="slidenum">
              <a:rPr lang="nl-NL" smtClean="0"/>
              <a:pPr>
                <a:defRPr/>
              </a:pPr>
              <a:t>9</a:t>
            </a:fld>
            <a:endParaRPr lang="nl-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362700" y="457200"/>
            <a:ext cx="1943100" cy="53340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533400" y="457200"/>
            <a:ext cx="5676900" cy="5334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5334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495800" y="16764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533400" y="457200"/>
            <a:ext cx="7772400" cy="11430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Titel sheet (Arial Vet, 42 pt)</a:t>
            </a:r>
          </a:p>
        </p:txBody>
      </p:sp>
      <p:sp>
        <p:nvSpPr>
          <p:cNvPr id="1027" name="Rectangle 3"/>
          <p:cNvSpPr>
            <a:spLocks noGrp="1" noChangeArrowheads="1"/>
          </p:cNvSpPr>
          <p:nvPr>
            <p:ph type="body" idx="1"/>
          </p:nvPr>
        </p:nvSpPr>
        <p:spPr bwMode="auto">
          <a:xfrm>
            <a:off x="533400" y="1676400"/>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altLang="nl-NL" smtClean="0"/>
              <a:t>Tekst sheet (Arial, 32 pt)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l" rtl="0" eaLnBrk="0" fontAlgn="base" hangingPunct="0">
        <a:spcBef>
          <a:spcPct val="0"/>
        </a:spcBef>
        <a:spcAft>
          <a:spcPct val="0"/>
        </a:spcAft>
        <a:defRPr sz="4200" b="1">
          <a:solidFill>
            <a:schemeClr val="tx2"/>
          </a:solidFill>
          <a:latin typeface="+mj-lt"/>
          <a:ea typeface="+mj-ea"/>
          <a:cs typeface="+mj-cs"/>
        </a:defRPr>
      </a:lvl1pPr>
      <a:lvl2pPr algn="l" rtl="0" eaLnBrk="0" fontAlgn="base" hangingPunct="0">
        <a:spcBef>
          <a:spcPct val="0"/>
        </a:spcBef>
        <a:spcAft>
          <a:spcPct val="0"/>
        </a:spcAft>
        <a:defRPr sz="4200" b="1">
          <a:solidFill>
            <a:schemeClr val="tx2"/>
          </a:solidFill>
          <a:latin typeface="Arial" charset="0"/>
          <a:ea typeface="ＭＳ Ｐゴシック" pitchFamily="80" charset="-128"/>
        </a:defRPr>
      </a:lvl2pPr>
      <a:lvl3pPr algn="l" rtl="0" eaLnBrk="0" fontAlgn="base" hangingPunct="0">
        <a:spcBef>
          <a:spcPct val="0"/>
        </a:spcBef>
        <a:spcAft>
          <a:spcPct val="0"/>
        </a:spcAft>
        <a:defRPr sz="4200" b="1">
          <a:solidFill>
            <a:schemeClr val="tx2"/>
          </a:solidFill>
          <a:latin typeface="Arial" charset="0"/>
          <a:ea typeface="ＭＳ Ｐゴシック" pitchFamily="80" charset="-128"/>
        </a:defRPr>
      </a:lvl3pPr>
      <a:lvl4pPr algn="l" rtl="0" eaLnBrk="0" fontAlgn="base" hangingPunct="0">
        <a:spcBef>
          <a:spcPct val="0"/>
        </a:spcBef>
        <a:spcAft>
          <a:spcPct val="0"/>
        </a:spcAft>
        <a:defRPr sz="4200" b="1">
          <a:solidFill>
            <a:schemeClr val="tx2"/>
          </a:solidFill>
          <a:latin typeface="Arial" charset="0"/>
          <a:ea typeface="ＭＳ Ｐゴシック" pitchFamily="80" charset="-128"/>
        </a:defRPr>
      </a:lvl4pPr>
      <a:lvl5pPr algn="l" rtl="0" eaLnBrk="0" fontAlgn="base" hangingPunct="0">
        <a:spcBef>
          <a:spcPct val="0"/>
        </a:spcBef>
        <a:spcAft>
          <a:spcPct val="0"/>
        </a:spcAft>
        <a:defRPr sz="4200" b="1">
          <a:solidFill>
            <a:schemeClr val="tx2"/>
          </a:solidFill>
          <a:latin typeface="Arial" charset="0"/>
          <a:ea typeface="ＭＳ Ｐゴシック" pitchFamily="80" charset="-128"/>
        </a:defRPr>
      </a:lvl5pPr>
      <a:lvl6pPr marL="457200" algn="l" rtl="0" fontAlgn="base">
        <a:spcBef>
          <a:spcPct val="0"/>
        </a:spcBef>
        <a:spcAft>
          <a:spcPct val="0"/>
        </a:spcAft>
        <a:defRPr sz="4200" b="1">
          <a:solidFill>
            <a:schemeClr val="tx2"/>
          </a:solidFill>
          <a:latin typeface="Arial" charset="0"/>
          <a:ea typeface="ＭＳ Ｐゴシック" pitchFamily="80" charset="-128"/>
        </a:defRPr>
      </a:lvl6pPr>
      <a:lvl7pPr marL="914400" algn="l" rtl="0" fontAlgn="base">
        <a:spcBef>
          <a:spcPct val="0"/>
        </a:spcBef>
        <a:spcAft>
          <a:spcPct val="0"/>
        </a:spcAft>
        <a:defRPr sz="4200" b="1">
          <a:solidFill>
            <a:schemeClr val="tx2"/>
          </a:solidFill>
          <a:latin typeface="Arial" charset="0"/>
          <a:ea typeface="ＭＳ Ｐゴシック" pitchFamily="80" charset="-128"/>
        </a:defRPr>
      </a:lvl7pPr>
      <a:lvl8pPr marL="1371600" algn="l" rtl="0" fontAlgn="base">
        <a:spcBef>
          <a:spcPct val="0"/>
        </a:spcBef>
        <a:spcAft>
          <a:spcPct val="0"/>
        </a:spcAft>
        <a:defRPr sz="4200" b="1">
          <a:solidFill>
            <a:schemeClr val="tx2"/>
          </a:solidFill>
          <a:latin typeface="Arial" charset="0"/>
          <a:ea typeface="ＭＳ Ｐゴシック" pitchFamily="80" charset="-128"/>
        </a:defRPr>
      </a:lvl8pPr>
      <a:lvl9pPr marL="1828800" algn="l" rtl="0" fontAlgn="base">
        <a:spcBef>
          <a:spcPct val="0"/>
        </a:spcBef>
        <a:spcAft>
          <a:spcPct val="0"/>
        </a:spcAft>
        <a:defRPr sz="4200" b="1">
          <a:solidFill>
            <a:schemeClr val="tx2"/>
          </a:solidFill>
          <a:latin typeface="Arial" charset="0"/>
          <a:ea typeface="ＭＳ Ｐゴシック" pitchFamily="80" charset="-128"/>
        </a:defRPr>
      </a:lvl9pPr>
    </p:titleStyle>
    <p:bodyStyle>
      <a:lvl1pPr marL="342900" indent="-342900" algn="l" rtl="0" eaLnBrk="0" fontAlgn="base" hangingPunct="0">
        <a:spcBef>
          <a:spcPct val="20000"/>
        </a:spcBef>
        <a:spcAft>
          <a:spcPct val="0"/>
        </a:spcAft>
        <a:defRPr sz="3200">
          <a:solidFill>
            <a:schemeClr val="tx1"/>
          </a:solidFill>
          <a:latin typeface="+mn-lt"/>
          <a:ea typeface="+mn-ea"/>
          <a:cs typeface="+mn-cs"/>
        </a:defRPr>
      </a:lvl1pPr>
      <a:lvl2pPr marL="742950" indent="-285750" algn="l" rtl="0" eaLnBrk="0" fontAlgn="base" hangingPunct="0">
        <a:spcBef>
          <a:spcPct val="20000"/>
        </a:spcBef>
        <a:spcAft>
          <a:spcPct val="0"/>
        </a:spcAft>
        <a:defRPr sz="2800">
          <a:solidFill>
            <a:schemeClr val="tx1"/>
          </a:solidFill>
          <a:latin typeface="+mn-lt"/>
          <a:ea typeface="+mn-ea"/>
        </a:defRPr>
      </a:lvl2pPr>
      <a:lvl3pPr marL="1143000" indent="-228600" algn="l" rtl="0" eaLnBrk="0" fontAlgn="base" hangingPunct="0">
        <a:spcBef>
          <a:spcPct val="20000"/>
        </a:spcBef>
        <a:spcAft>
          <a:spcPct val="0"/>
        </a:spcAft>
        <a:buChar char="•"/>
        <a:defRPr sz="2400">
          <a:solidFill>
            <a:schemeClr val="tx1"/>
          </a:solidFill>
          <a:latin typeface="+mn-lt"/>
          <a:ea typeface="+mn-ea"/>
        </a:defRPr>
      </a:lvl3pPr>
      <a:lvl4pPr marL="1600200" indent="-228600" algn="l" rtl="0" eaLnBrk="0" fontAlgn="base" hangingPunct="0">
        <a:spcBef>
          <a:spcPct val="20000"/>
        </a:spcBef>
        <a:spcAft>
          <a:spcPct val="0"/>
        </a:spcAft>
        <a:buChar char="–"/>
        <a:defRPr sz="2000">
          <a:solidFill>
            <a:schemeClr val="tx1"/>
          </a:solidFill>
          <a:latin typeface="+mn-lt"/>
          <a:ea typeface="+mn-ea"/>
        </a:defRPr>
      </a:lvl4pPr>
      <a:lvl5pPr marL="2057400" indent="-228600" algn="l" rtl="0" eaLnBrk="0" fontAlgn="base" hangingPunct="0">
        <a:spcBef>
          <a:spcPct val="20000"/>
        </a:spcBef>
        <a:spcAft>
          <a:spcPct val="0"/>
        </a:spcAft>
        <a:buChar char="»"/>
        <a:defRPr sz="2000">
          <a:solidFill>
            <a:schemeClr val="tx1"/>
          </a:solidFill>
          <a:latin typeface="+mn-lt"/>
          <a:ea typeface="+mn-ea"/>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13.xml"/><Relationship Id="rId7" Type="http://schemas.openxmlformats.org/officeDocument/2006/relationships/image" Target="../media/image3.emf"/><Relationship Id="rId2" Type="http://schemas.openxmlformats.org/officeDocument/2006/relationships/slideLayout" Target="../slideLayouts/slideLayout1.xml"/><Relationship Id="rId1" Type="http://schemas.openxmlformats.org/officeDocument/2006/relationships/vmlDrawing" Target="../drawings/vmlDrawing1.vml"/><Relationship Id="rId6" Type="http://schemas.openxmlformats.org/officeDocument/2006/relationships/package" Target="../embeddings/Microsoft_Word_Document1.docx"/><Relationship Id="rId5" Type="http://schemas.openxmlformats.org/officeDocument/2006/relationships/oleObject" Target="../embeddings/oleObject1.bin"/><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4" Type="http://schemas.openxmlformats.org/officeDocument/2006/relationships/image" Target="../media/image7.png"/></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4" Type="http://schemas.openxmlformats.org/officeDocument/2006/relationships/image" Target="../media/image8.png"/></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Rechthoek 1"/>
          <p:cNvSpPr/>
          <p:nvPr/>
        </p:nvSpPr>
        <p:spPr>
          <a:xfrm>
            <a:off x="179512" y="2420888"/>
            <a:ext cx="8784976" cy="2131866"/>
          </a:xfrm>
          <a:prstGeom prst="rect">
            <a:avLst/>
          </a:prstGeom>
        </p:spPr>
        <p:txBody>
          <a:bodyPr wrap="square">
            <a:spAutoFit/>
          </a:bodyPr>
          <a:lstStyle/>
          <a:p>
            <a:pPr algn="ctr">
              <a:lnSpc>
                <a:spcPct val="115000"/>
              </a:lnSpc>
              <a:spcAft>
                <a:spcPts val="1000"/>
              </a:spcAft>
            </a:pPr>
            <a:r>
              <a:rPr lang="nl-NL" sz="3600" b="1" dirty="0">
                <a:latin typeface="+mn-lt"/>
                <a:ea typeface="Calibri" panose="020F0502020204030204" pitchFamily="34" charset="0"/>
                <a:cs typeface="Times New Roman" panose="02020603050405020304" pitchFamily="18" charset="0"/>
              </a:rPr>
              <a:t>Eindverslag </a:t>
            </a:r>
            <a:r>
              <a:rPr lang="nl-NL" sz="3600" b="1" dirty="0" smtClean="0">
                <a:latin typeface="+mn-lt"/>
                <a:ea typeface="Calibri" panose="020F0502020204030204" pitchFamily="34" charset="0"/>
                <a:cs typeface="Times New Roman" panose="02020603050405020304" pitchFamily="18" charset="0"/>
              </a:rPr>
              <a:t>commissie</a:t>
            </a:r>
          </a:p>
          <a:p>
            <a:pPr algn="ctr">
              <a:lnSpc>
                <a:spcPct val="115000"/>
              </a:lnSpc>
              <a:spcAft>
                <a:spcPts val="1000"/>
              </a:spcAft>
            </a:pPr>
            <a:r>
              <a:rPr lang="nl-NL" sz="3600" b="1" dirty="0" smtClean="0">
                <a:latin typeface="+mn-lt"/>
                <a:ea typeface="Calibri" panose="020F0502020204030204" pitchFamily="34" charset="0"/>
                <a:cs typeface="Times New Roman" panose="02020603050405020304" pitchFamily="18" charset="0"/>
              </a:rPr>
              <a:t> “Toekomst </a:t>
            </a:r>
            <a:r>
              <a:rPr lang="nl-NL" sz="3600" b="1" dirty="0">
                <a:latin typeface="+mn-lt"/>
                <a:ea typeface="Calibri" panose="020F0502020204030204" pitchFamily="34" charset="0"/>
                <a:cs typeface="Times New Roman" panose="02020603050405020304" pitchFamily="18" charset="0"/>
              </a:rPr>
              <a:t>Protestantse gemeente te Terneuzen”.</a:t>
            </a:r>
            <a:endParaRPr lang="nl-NL" sz="3600" dirty="0">
              <a:effectLst/>
              <a:latin typeface="+mn-lt"/>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34686089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6707990"/>
          </a:xfrm>
          <a:prstGeom prst="rect">
            <a:avLst/>
          </a:prstGeom>
          <a:noFill/>
        </p:spPr>
        <p:txBody>
          <a:bodyPr wrap="square" rtlCol="0">
            <a:spAutoFit/>
          </a:bodyPr>
          <a:lstStyle/>
          <a:p>
            <a:pPr marL="457200" indent="-457200">
              <a:buAutoNum type="arabicPeriod"/>
            </a:pPr>
            <a:endParaRPr lang="nl-NL" b="1" dirty="0" smtClean="0"/>
          </a:p>
          <a:p>
            <a:r>
              <a:rPr lang="nl-NL" b="1" dirty="0"/>
              <a:t>3</a:t>
            </a:r>
            <a:r>
              <a:rPr lang="nl-NL" b="1" dirty="0" smtClean="0"/>
              <a:t>. </a:t>
            </a:r>
            <a:r>
              <a:rPr lang="nl-NL" b="1" dirty="0"/>
              <a:t>(kerk) dienst: beleving en </a:t>
            </a:r>
            <a:r>
              <a:rPr lang="nl-NL" b="1" dirty="0" smtClean="0"/>
              <a:t>gemeenschapszin</a:t>
            </a:r>
            <a:endParaRPr lang="nl-NL" dirty="0" smtClean="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Variatie en inspiratie in de </a:t>
            </a:r>
            <a:r>
              <a:rPr lang="nl-NL" sz="1400" b="1" dirty="0" smtClean="0"/>
              <a:t>diensten</a:t>
            </a:r>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indent="-342900">
              <a:lnSpc>
                <a:spcPct val="115000"/>
              </a:lnSpc>
              <a:spcAft>
                <a:spcPts val="0"/>
              </a:spcAft>
              <a:buFont typeface="+mj-lt"/>
              <a:buAutoNum type="arabicPeriod"/>
            </a:pPr>
            <a:r>
              <a:rPr lang="nl-NL" sz="1400" dirty="0"/>
              <a:t>Zoek een bezieler als voorganger. Mensen willen geraakt worden.</a:t>
            </a:r>
          </a:p>
          <a:p>
            <a:pPr marL="342900" lvl="0" indent="-342900">
              <a:lnSpc>
                <a:spcPct val="115000"/>
              </a:lnSpc>
              <a:spcAft>
                <a:spcPts val="0"/>
              </a:spcAft>
              <a:buFont typeface="+mj-lt"/>
              <a:buAutoNum type="arabicPeriod"/>
            </a:pPr>
            <a:r>
              <a:rPr lang="nl-NL" sz="1400" dirty="0"/>
              <a:t>Een predikant(e) die in staat is en gemotiveerd is om de huidige visie handen en voeten te geven.</a:t>
            </a:r>
          </a:p>
          <a:p>
            <a:pPr marL="342900" lvl="0" indent="-342900">
              <a:lnSpc>
                <a:spcPct val="115000"/>
              </a:lnSpc>
              <a:spcAft>
                <a:spcPts val="0"/>
              </a:spcAft>
              <a:buFont typeface="+mj-lt"/>
              <a:buAutoNum type="arabicPeriod"/>
            </a:pPr>
            <a:r>
              <a:rPr lang="nl-NL" sz="1400" dirty="0"/>
              <a:t>Formuleer welke elementen in een dienst moeten zitten. Benoem een groep gemeenteleden die hierop stuurt.</a:t>
            </a:r>
          </a:p>
          <a:p>
            <a:pPr marL="342900" lvl="0" indent="-342900">
              <a:lnSpc>
                <a:spcPct val="115000"/>
              </a:lnSpc>
              <a:spcAft>
                <a:spcPts val="0"/>
              </a:spcAft>
              <a:buFont typeface="+mj-lt"/>
              <a:buAutoNum type="arabicPeriod"/>
            </a:pPr>
            <a:r>
              <a:rPr lang="nl-NL" sz="1400" dirty="0"/>
              <a:t>Onderzoek de mogelijkheden om ook andere vormen van zondagse samenkomsten te organiseren.</a:t>
            </a:r>
          </a:p>
          <a:p>
            <a:pPr marL="342900" lvl="0" indent="-342900">
              <a:lnSpc>
                <a:spcPct val="115000"/>
              </a:lnSpc>
              <a:spcAft>
                <a:spcPts val="0"/>
              </a:spcAft>
              <a:buFont typeface="+mj-lt"/>
              <a:buAutoNum type="arabicPeriod"/>
            </a:pPr>
            <a:r>
              <a:rPr lang="nl-NL" sz="1400" dirty="0"/>
              <a:t>Ga in gesprek met leeftijdsgroepen in de kerk. Organiseer gesprekken met gemeenteleden over beleving, ontmoeting</a:t>
            </a:r>
            <a:r>
              <a:rPr lang="nl-NL" sz="1400" dirty="0" smtClean="0"/>
              <a:t>.</a:t>
            </a:r>
          </a:p>
          <a:p>
            <a:pPr marL="342900" indent="-342900">
              <a:lnSpc>
                <a:spcPct val="115000"/>
              </a:lnSpc>
              <a:spcAft>
                <a:spcPts val="0"/>
              </a:spcAft>
              <a:buFont typeface="+mj-lt"/>
              <a:buAutoNum type="arabicPeriod"/>
            </a:pPr>
            <a:r>
              <a:rPr lang="nl-NL" sz="1400" dirty="0"/>
              <a:t>Organiseer “ontmoetingsplekken”, waar mensen elkaar door de hele week heen kunnen ontmoeten</a:t>
            </a:r>
            <a:r>
              <a:rPr lang="nl-NL" sz="1400" dirty="0" smtClean="0"/>
              <a:t>.</a:t>
            </a:r>
          </a:p>
          <a:p>
            <a:pPr marL="342900" lvl="0" indent="-342900">
              <a:lnSpc>
                <a:spcPct val="115000"/>
              </a:lnSpc>
              <a:spcAft>
                <a:spcPts val="0"/>
              </a:spcAft>
              <a:buFont typeface="+mj-lt"/>
              <a:buAutoNum type="arabicPeriod"/>
            </a:pPr>
            <a:r>
              <a:rPr lang="nl-NL" sz="1400" dirty="0"/>
              <a:t>Zorg voor interactie tijdens samenkomsten en diensten.</a:t>
            </a:r>
          </a:p>
          <a:p>
            <a:pPr marL="342900" indent="-342900">
              <a:lnSpc>
                <a:spcPct val="115000"/>
              </a:lnSpc>
              <a:spcAft>
                <a:spcPts val="0"/>
              </a:spcAft>
              <a:buFont typeface="+mj-lt"/>
              <a:buAutoNum type="arabicPeriod"/>
            </a:pPr>
            <a:endParaRPr lang="nl-NL" sz="1400" dirty="0"/>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417399759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7278916"/>
          </a:xfrm>
          <a:prstGeom prst="rect">
            <a:avLst/>
          </a:prstGeom>
          <a:noFill/>
        </p:spPr>
        <p:txBody>
          <a:bodyPr wrap="square" rtlCol="0">
            <a:spAutoFit/>
          </a:bodyPr>
          <a:lstStyle/>
          <a:p>
            <a:pPr marL="457200" indent="-457200">
              <a:buAutoNum type="arabicPeriod"/>
            </a:pPr>
            <a:endParaRPr lang="nl-NL" b="1" dirty="0" smtClean="0"/>
          </a:p>
          <a:p>
            <a:r>
              <a:rPr lang="nl-NL" b="1" dirty="0" smtClean="0"/>
              <a:t>4. </a:t>
            </a:r>
            <a:r>
              <a:rPr lang="nl-NL" b="1" dirty="0"/>
              <a:t>Kerk naar buiten/Samenleving</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Een open houding en een open kerk richting  samenleving</a:t>
            </a:r>
            <a:endParaRPr lang="nl-NL" sz="1100" b="1" dirty="0"/>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buFont typeface="+mj-lt"/>
              <a:buAutoNum type="arabicPeriod"/>
            </a:pPr>
            <a:r>
              <a:rPr lang="nl-NL" sz="1400" dirty="0"/>
              <a:t>Alle activiteiten openstellen en  richten op alle inwoners van Terneuzen.Voorbeelden zijn:</a:t>
            </a:r>
            <a:br>
              <a:rPr lang="nl-NL" sz="1400" dirty="0"/>
            </a:br>
            <a:r>
              <a:rPr lang="nl-NL" sz="1400" dirty="0"/>
              <a:t>Kerk en keuken </a:t>
            </a:r>
            <a:br>
              <a:rPr lang="nl-NL" sz="1400" dirty="0"/>
            </a:br>
            <a:r>
              <a:rPr lang="nl-NL" sz="1400" dirty="0"/>
              <a:t>Crea middag </a:t>
            </a:r>
            <a:br>
              <a:rPr lang="nl-NL" sz="1400" dirty="0"/>
            </a:br>
            <a:r>
              <a:rPr lang="nl-NL" sz="1400" dirty="0"/>
              <a:t>Jazz dienst </a:t>
            </a:r>
            <a:br>
              <a:rPr lang="nl-NL" sz="1400" dirty="0"/>
            </a:br>
            <a:r>
              <a:rPr lang="nl-NL" sz="1400" dirty="0"/>
              <a:t>Voedselbank </a:t>
            </a:r>
            <a:br>
              <a:rPr lang="nl-NL" sz="1400" dirty="0"/>
            </a:br>
            <a:r>
              <a:rPr lang="nl-NL" sz="1400" dirty="0"/>
              <a:t>Vrijwilligerswerk </a:t>
            </a:r>
            <a:br>
              <a:rPr lang="nl-NL" sz="1400" dirty="0"/>
            </a:br>
            <a:r>
              <a:rPr lang="nl-NL" sz="1400" dirty="0"/>
              <a:t>Vluchtelingen werk </a:t>
            </a:r>
            <a:br>
              <a:rPr lang="nl-NL" sz="1400" dirty="0"/>
            </a:br>
            <a:r>
              <a:rPr lang="nl-NL" sz="1400" dirty="0"/>
              <a:t>Koffie/ Thee inloop </a:t>
            </a:r>
            <a:br>
              <a:rPr lang="nl-NL" sz="1400" dirty="0"/>
            </a:br>
            <a:r>
              <a:rPr lang="nl-NL" sz="1400" dirty="0"/>
              <a:t>Stilte ruimte.</a:t>
            </a:r>
          </a:p>
          <a:p>
            <a:pPr marL="342900" lvl="0" indent="-342900">
              <a:buFont typeface="+mj-lt"/>
              <a:buAutoNum type="arabicPeriod"/>
            </a:pPr>
            <a:r>
              <a:rPr lang="nl-NL" sz="1400" dirty="0"/>
              <a:t>Creëer geschikte ruimten in een centraal  Kerkgebouw  </a:t>
            </a:r>
            <a:r>
              <a:rPr lang="nl-NL" sz="1400" i="1" dirty="0"/>
              <a:t> </a:t>
            </a:r>
            <a:r>
              <a:rPr lang="nl-NL" sz="1400" dirty="0"/>
              <a:t>om daarin allerlei activiteiten te kunnen ontplooien.</a:t>
            </a:r>
          </a:p>
          <a:p>
            <a:pPr marL="342900" lvl="0" indent="-342900">
              <a:buFont typeface="+mj-lt"/>
              <a:buAutoNum type="arabicPeriod"/>
            </a:pPr>
            <a:r>
              <a:rPr lang="nl-NL" sz="1400" dirty="0"/>
              <a:t>Het kerkgebouw is  heel de week open,</a:t>
            </a:r>
          </a:p>
          <a:p>
            <a:pPr marL="342900" lvl="0" indent="-342900">
              <a:buFont typeface="+mj-lt"/>
              <a:buAutoNum type="arabicPeriod"/>
            </a:pPr>
            <a:r>
              <a:rPr lang="nl-NL" sz="1400" dirty="0"/>
              <a:t>Het kerkgebouw moet voor multifunctionele doeleinden geschikt  zijn</a:t>
            </a:r>
            <a:r>
              <a:rPr lang="nl-NL" sz="1400" dirty="0" smtClean="0"/>
              <a:t>.</a:t>
            </a:r>
            <a:endParaRPr lang="nl-NL" sz="1400" dirty="0"/>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31455317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4230389"/>
          </a:xfrm>
          <a:prstGeom prst="rect">
            <a:avLst/>
          </a:prstGeom>
          <a:noFill/>
        </p:spPr>
        <p:txBody>
          <a:bodyPr wrap="square" rtlCol="0">
            <a:spAutoFit/>
          </a:bodyPr>
          <a:lstStyle/>
          <a:p>
            <a:pPr marL="457200" indent="-457200">
              <a:buAutoNum type="arabicPeriod"/>
            </a:pPr>
            <a:endParaRPr lang="nl-NL" b="1" dirty="0" smtClean="0"/>
          </a:p>
          <a:p>
            <a:r>
              <a:rPr lang="nl-NL" b="1" dirty="0"/>
              <a:t>5</a:t>
            </a:r>
            <a:r>
              <a:rPr lang="nl-NL" b="1" dirty="0" smtClean="0"/>
              <a:t>. </a:t>
            </a:r>
            <a:r>
              <a:rPr lang="nl-NL" b="1" dirty="0"/>
              <a:t>Organisatie</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Kleine organisatie met korte lijnen.</a:t>
            </a:r>
            <a:endParaRPr lang="nl-NL" sz="1100" b="1" dirty="0"/>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a:t>Vanaf 01-01-2016 één kleine organisatie met  één kerkenraad . </a:t>
            </a: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10677242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4"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461665"/>
          </a:xfrm>
          <a:prstGeom prst="rect">
            <a:avLst/>
          </a:prstGeom>
          <a:noFill/>
        </p:spPr>
        <p:txBody>
          <a:bodyPr wrap="square" rtlCol="0">
            <a:spAutoFit/>
          </a:bodyPr>
          <a:lstStyle/>
          <a:p>
            <a:r>
              <a:rPr lang="en-US" b="1" dirty="0" err="1" smtClean="0">
                <a:latin typeface="+mn-lt"/>
                <a:cs typeface="Times New Roman" panose="02020603050405020304" pitchFamily="18" charset="0"/>
              </a:rPr>
              <a:t>Bijlage</a:t>
            </a:r>
            <a:r>
              <a:rPr lang="en-US" b="1" dirty="0" smtClean="0">
                <a:latin typeface="+mn-lt"/>
                <a:cs typeface="Times New Roman" panose="02020603050405020304" pitchFamily="18" charset="0"/>
              </a:rPr>
              <a:t> </a:t>
            </a:r>
            <a:r>
              <a:rPr lang="en-US" b="1" dirty="0" err="1" smtClean="0">
                <a:latin typeface="+mn-lt"/>
                <a:cs typeface="Times New Roman" panose="02020603050405020304" pitchFamily="18" charset="0"/>
              </a:rPr>
              <a:t>Organisatie</a:t>
            </a:r>
            <a:endParaRPr lang="nl-NL" dirty="0"/>
          </a:p>
        </p:txBody>
      </p:sp>
      <p:graphicFrame>
        <p:nvGraphicFramePr>
          <p:cNvPr id="4" name="Tabel 3"/>
          <p:cNvGraphicFramePr>
            <a:graphicFrameLocks noGrp="1"/>
          </p:cNvGraphicFramePr>
          <p:nvPr>
            <p:extLst>
              <p:ext uri="{D42A27DB-BD31-4B8C-83A1-F6EECF244321}">
                <p14:modId xmlns:p14="http://schemas.microsoft.com/office/powerpoint/2010/main" val="760445989"/>
              </p:ext>
            </p:extLst>
          </p:nvPr>
        </p:nvGraphicFramePr>
        <p:xfrm>
          <a:off x="568136" y="1952291"/>
          <a:ext cx="8252336" cy="4645061"/>
        </p:xfrm>
        <a:graphic>
          <a:graphicData uri="http://schemas.openxmlformats.org/drawingml/2006/table">
            <a:tbl>
              <a:tblPr firstRow="1" firstCol="1" bandRow="1">
                <a:tableStyleId>{5C22544A-7EE6-4342-B048-85BDC9FD1C3A}</a:tableStyleId>
              </a:tblPr>
              <a:tblGrid>
                <a:gridCol w="8252336"/>
              </a:tblGrid>
              <a:tr h="259087">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462656">
                <a:tc>
                  <a:txBody>
                    <a:bodyPr/>
                    <a:lstStyle/>
                    <a:p>
                      <a:pPr marL="0" marR="0" indent="0" algn="l" defTabSz="914400" rtl="0" eaLnBrk="1" fontAlgn="auto" latinLnBrk="0" hangingPunct="1">
                        <a:lnSpc>
                          <a:spcPct val="115000"/>
                        </a:lnSpc>
                        <a:spcBef>
                          <a:spcPts val="0"/>
                        </a:spcBef>
                        <a:spcAft>
                          <a:spcPts val="0"/>
                        </a:spcAft>
                        <a:buClrTx/>
                        <a:buSzTx/>
                        <a:buFontTx/>
                        <a:buNone/>
                        <a:tabLst/>
                        <a:defRPr/>
                      </a:pPr>
                      <a:endParaRPr lang="nl-NL" sz="8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259087">
                <a:tc>
                  <a:txBody>
                    <a:bodyPr/>
                    <a:lstStyle/>
                    <a:p>
                      <a:pPr>
                        <a:lnSpc>
                          <a:spcPct val="115000"/>
                        </a:lnSpc>
                        <a:spcAft>
                          <a:spcPts val="0"/>
                        </a:spcAft>
                      </a:pPr>
                      <a:endParaRPr lang="nl-NL" sz="1000" u="sng"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r h="3664231">
                <a:tc>
                  <a:txBody>
                    <a:bodyPr/>
                    <a:lstStyle/>
                    <a:p>
                      <a:pPr>
                        <a:lnSpc>
                          <a:spcPct val="115000"/>
                        </a:lnSpc>
                        <a:spcAft>
                          <a:spcPts val="0"/>
                        </a:spcAft>
                      </a:pPr>
                      <a:endParaRPr lang="nl-NL" sz="1400" dirty="0">
                        <a:solidFill>
                          <a:schemeClr val="tx1"/>
                        </a:solidFill>
                        <a:effectLst/>
                        <a:latin typeface="Calibri" panose="020F0502020204030204" pitchFamily="34" charset="0"/>
                        <a:ea typeface="Calibri" panose="020F0502020204030204" pitchFamily="34" charset="0"/>
                        <a:cs typeface="Times New Roman" panose="02020603050405020304" pitchFamily="18" charset="0"/>
                      </a:endParaRPr>
                    </a:p>
                  </a:txBody>
                  <a:tcPr marL="64149" marR="64149" marT="0" marB="0">
                    <a:noFill/>
                  </a:tcPr>
                </a:tc>
              </a:tr>
            </a:tbl>
          </a:graphicData>
        </a:graphic>
      </p:graphicFrame>
      <p:graphicFrame>
        <p:nvGraphicFramePr>
          <p:cNvPr id="6" name="Object 5"/>
          <p:cNvGraphicFramePr>
            <a:graphicFrameLocks noChangeAspect="1"/>
          </p:cNvGraphicFramePr>
          <p:nvPr/>
        </p:nvGraphicFramePr>
        <p:xfrm>
          <a:off x="692150" y="1916831"/>
          <a:ext cx="7770813" cy="4680521"/>
        </p:xfrm>
        <a:graphic>
          <a:graphicData uri="http://schemas.openxmlformats.org/presentationml/2006/ole">
            <mc:AlternateContent xmlns:mc="http://schemas.openxmlformats.org/markup-compatibility/2006">
              <mc:Choice xmlns:v="urn:schemas-microsoft-com:vml" Requires="v">
                <p:oleObj spid="_x0000_s1036" name="Document" r:id="rId6" imgW="7770952" imgH="5501867" progId="Word.Document.12">
                  <p:embed/>
                </p:oleObj>
              </mc:Choice>
              <mc:Fallback>
                <p:oleObj name="Document" r:id="rId6" imgW="7770952" imgH="5501867" progId="Word.Document.12">
                  <p:embed/>
                  <p:pic>
                    <p:nvPicPr>
                      <p:cNvPr id="0" name="Picture 3"/>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692150" y="1916831"/>
                        <a:ext cx="7770813" cy="4680521"/>
                      </a:xfrm>
                      <a:prstGeom prst="rect">
                        <a:avLst/>
                      </a:prstGeom>
                      <a:noFill/>
                      <a:extLst>
                        <a:ext uri="{909E8E84-426E-40DD-AFC4-6F175D3DCCD1}">
                          <a14:hiddenFill xmlns:a14="http://schemas.microsoft.com/office/drawing/2010/main">
                            <a:solidFill>
                              <a:srgbClr val="FFFFFF"/>
                            </a:solidFill>
                          </a14:hiddenFill>
                        </a:ext>
                      </a:extLst>
                    </p:spPr>
                  </p:pic>
                </p:oleObj>
              </mc:Fallback>
            </mc:AlternateContent>
          </a:graphicData>
        </a:graphic>
      </p:graphicFrame>
    </p:spTree>
    <p:extLst>
      <p:ext uri="{BB962C8B-B14F-4D97-AF65-F5344CB8AC3E}">
        <p14:creationId xmlns:p14="http://schemas.microsoft.com/office/powerpoint/2010/main" val="103759339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6707990"/>
          </a:xfrm>
          <a:prstGeom prst="rect">
            <a:avLst/>
          </a:prstGeom>
          <a:noFill/>
        </p:spPr>
        <p:txBody>
          <a:bodyPr wrap="square" rtlCol="0">
            <a:spAutoFit/>
          </a:bodyPr>
          <a:lstStyle/>
          <a:p>
            <a:pPr marL="457200" indent="-457200">
              <a:buAutoNum type="arabicPeriod"/>
            </a:pPr>
            <a:endParaRPr lang="nl-NL" b="1" dirty="0" smtClean="0"/>
          </a:p>
          <a:p>
            <a:r>
              <a:rPr lang="nl-NL" b="1" dirty="0"/>
              <a:t>5</a:t>
            </a:r>
            <a:r>
              <a:rPr lang="nl-NL" b="1" dirty="0" smtClean="0"/>
              <a:t>. </a:t>
            </a:r>
            <a:r>
              <a:rPr lang="nl-NL" b="1" dirty="0"/>
              <a:t>Organisatie</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Kleine organisatie met korte lijnen.</a:t>
            </a:r>
            <a:endParaRPr lang="nl-NL" sz="1100" b="1" dirty="0"/>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a:t>Vanaf 01-01-2016 één kleine organisatie met  één kerkenraad . </a:t>
            </a:r>
            <a:endParaRPr lang="nl-NL" sz="1400" dirty="0" smtClean="0"/>
          </a:p>
          <a:p>
            <a:pPr marL="342900" lvl="0" indent="-342900">
              <a:lnSpc>
                <a:spcPct val="115000"/>
              </a:lnSpc>
              <a:spcAft>
                <a:spcPts val="0"/>
              </a:spcAft>
              <a:buFont typeface="+mj-lt"/>
              <a:buAutoNum type="arabicPeriod"/>
            </a:pPr>
            <a:r>
              <a:rPr lang="nl-NL" sz="1400" dirty="0" smtClean="0"/>
              <a:t>Aanpassen </a:t>
            </a:r>
            <a:r>
              <a:rPr lang="nl-NL" sz="1400" dirty="0"/>
              <a:t>secties in één </a:t>
            </a:r>
            <a:r>
              <a:rPr lang="nl-NL" sz="1400" dirty="0" smtClean="0"/>
              <a:t>wijk</a:t>
            </a:r>
          </a:p>
          <a:p>
            <a:pPr marL="342900" lvl="0" indent="-342900">
              <a:lnSpc>
                <a:spcPct val="115000"/>
              </a:lnSpc>
              <a:spcAft>
                <a:spcPts val="0"/>
              </a:spcAft>
              <a:buFont typeface="+mj-lt"/>
              <a:buAutoNum type="arabicPeriod"/>
            </a:pPr>
            <a:r>
              <a:rPr lang="nl-NL" sz="1400" dirty="0"/>
              <a:t>Efficiënt vergaderen</a:t>
            </a:r>
          </a:p>
          <a:p>
            <a:pPr marL="342900" lvl="0" indent="-342900">
              <a:lnSpc>
                <a:spcPct val="115000"/>
              </a:lnSpc>
              <a:spcAft>
                <a:spcPts val="0"/>
              </a:spcAft>
              <a:buFont typeface="+mj-lt"/>
              <a:buAutoNum type="arabicPeriod"/>
            </a:pPr>
            <a:r>
              <a:rPr lang="nl-NL" sz="1400" dirty="0"/>
              <a:t>De predikant is geen voorzitter of scriba van de kerkenraad ( beschrijving kerntaken predikant in beroepsprofielschets)</a:t>
            </a:r>
          </a:p>
          <a:p>
            <a:pPr marL="342900" lvl="0" indent="-342900">
              <a:lnSpc>
                <a:spcPct val="115000"/>
              </a:lnSpc>
              <a:spcAft>
                <a:spcPts val="0"/>
              </a:spcAft>
              <a:buFont typeface="+mj-lt"/>
              <a:buAutoNum type="arabicPeriod"/>
            </a:pPr>
            <a:r>
              <a:rPr lang="nl-NL" sz="1400" dirty="0"/>
              <a:t>Competenties invoeren voor leidinggevenden</a:t>
            </a:r>
          </a:p>
          <a:p>
            <a:pPr marL="342900" lvl="0" indent="-342900">
              <a:lnSpc>
                <a:spcPct val="115000"/>
              </a:lnSpc>
              <a:spcAft>
                <a:spcPts val="0"/>
              </a:spcAft>
              <a:buFont typeface="+mj-lt"/>
              <a:buAutoNum type="arabicPeriod"/>
            </a:pPr>
            <a:r>
              <a:rPr lang="nl-NL" sz="1400" dirty="0"/>
              <a:t>Profielschetsen maken, verwachtingen omschrijven t.a.v. taken die mensen op zich nemen. Sturen op afspraken die gemaakt zijn. (cyclisch proces)</a:t>
            </a:r>
          </a:p>
          <a:p>
            <a:pPr marL="342900" lvl="0" indent="-342900">
              <a:lnSpc>
                <a:spcPct val="115000"/>
              </a:lnSpc>
              <a:spcAft>
                <a:spcPts val="0"/>
              </a:spcAft>
              <a:buFont typeface="+mj-lt"/>
              <a:buAutoNum type="arabicPeriod"/>
            </a:pPr>
            <a:r>
              <a:rPr lang="nl-NL" sz="1400" dirty="0"/>
              <a:t>Korte / snelle / duidelijke </a:t>
            </a:r>
            <a:r>
              <a:rPr lang="nl-NL" sz="1400" dirty="0" smtClean="0"/>
              <a:t>communicatie</a:t>
            </a:r>
            <a:endParaRPr lang="nl-NL" sz="1400" dirty="0"/>
          </a:p>
          <a:p>
            <a:pPr marL="342900" lvl="0" indent="-342900">
              <a:lnSpc>
                <a:spcPct val="115000"/>
              </a:lnSpc>
              <a:spcAft>
                <a:spcPts val="0"/>
              </a:spcAft>
              <a:buFont typeface="+mj-lt"/>
              <a:buAutoNum type="arabicPeriod"/>
            </a:pPr>
            <a:endParaRPr lang="nl-NL" sz="1400" i="1" dirty="0"/>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10143909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5" end="1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6460230"/>
          </a:xfrm>
          <a:prstGeom prst="rect">
            <a:avLst/>
          </a:prstGeom>
          <a:noFill/>
        </p:spPr>
        <p:txBody>
          <a:bodyPr wrap="square" rtlCol="0">
            <a:spAutoFit/>
          </a:bodyPr>
          <a:lstStyle/>
          <a:p>
            <a:pPr marL="457200" indent="-457200">
              <a:buAutoNum type="arabicPeriod"/>
            </a:pPr>
            <a:endParaRPr lang="nl-NL" b="1" dirty="0" smtClean="0"/>
          </a:p>
          <a:p>
            <a:r>
              <a:rPr lang="nl-NL" b="1" dirty="0"/>
              <a:t>6</a:t>
            </a:r>
            <a:r>
              <a:rPr lang="nl-NL" b="1" dirty="0" smtClean="0"/>
              <a:t>. Financiën  (1/2)</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Sluitende begroting realiseren</a:t>
            </a:r>
            <a:endParaRPr lang="nl-NL" sz="105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a:t>Gebruik maken van het rapport van de financiële commissie als leidraad voor de uitvoering van onderstaande aanbevelingen.</a:t>
            </a:r>
          </a:p>
          <a:p>
            <a:pPr marL="342900" lvl="0" indent="-342900">
              <a:lnSpc>
                <a:spcPct val="115000"/>
              </a:lnSpc>
              <a:spcAft>
                <a:spcPts val="0"/>
              </a:spcAft>
              <a:buFont typeface="+mj-lt"/>
              <a:buAutoNum type="arabicPeriod"/>
            </a:pPr>
            <a:r>
              <a:rPr lang="nl-NL" sz="1400" dirty="0"/>
              <a:t>Verkoop van  kerkgebouw(en) in gang zetten. (afstemmen met het landelijk diensten centrum).</a:t>
            </a:r>
            <a:br>
              <a:rPr lang="nl-NL" sz="1400" dirty="0"/>
            </a:br>
            <a:r>
              <a:rPr lang="nl-NL" sz="1400" dirty="0"/>
              <a:t>zie bijlage rapport financiële commissie</a:t>
            </a:r>
          </a:p>
          <a:p>
            <a:pPr marL="342900" lvl="0" indent="-342900">
              <a:lnSpc>
                <a:spcPct val="115000"/>
              </a:lnSpc>
              <a:spcAft>
                <a:spcPts val="0"/>
              </a:spcAft>
              <a:buFont typeface="+mj-lt"/>
              <a:buAutoNum type="arabicPeriod"/>
            </a:pPr>
            <a:r>
              <a:rPr lang="nl-NL" sz="1400" dirty="0" smtClean="0"/>
              <a:t>Onderzoeken </a:t>
            </a:r>
            <a:r>
              <a:rPr lang="nl-NL" sz="1400" dirty="0"/>
              <a:t>of er andere kerkgenootschappen of organisaties zijn die geïnteresseerd zijn om één van de kerkgebouwen over te nemen.</a:t>
            </a:r>
          </a:p>
          <a:p>
            <a:pPr marL="342900" lvl="0" indent="-342900">
              <a:lnSpc>
                <a:spcPct val="115000"/>
              </a:lnSpc>
              <a:spcAft>
                <a:spcPts val="0"/>
              </a:spcAft>
              <a:buFont typeface="+mj-lt"/>
              <a:buAutoNum type="arabicPeriod"/>
            </a:pPr>
            <a:r>
              <a:rPr lang="nl-NL" sz="1400" dirty="0" smtClean="0"/>
              <a:t>Verkoop </a:t>
            </a:r>
            <a:r>
              <a:rPr lang="nl-NL" sz="1400" dirty="0"/>
              <a:t>van beide  </a:t>
            </a:r>
            <a:r>
              <a:rPr lang="nl-NL" sz="1400" dirty="0" smtClean="0"/>
              <a:t>pastorieën.</a:t>
            </a:r>
            <a:endParaRPr lang="nl-NL" sz="1400" dirty="0"/>
          </a:p>
          <a:p>
            <a:pPr marL="342900" lvl="0" indent="-342900">
              <a:lnSpc>
                <a:spcPct val="115000"/>
              </a:lnSpc>
              <a:spcAft>
                <a:spcPts val="0"/>
              </a:spcAft>
              <a:buFont typeface="+mj-lt"/>
              <a:buAutoNum type="arabicPeriod"/>
            </a:pPr>
            <a:r>
              <a:rPr lang="nl-NL" sz="1400" dirty="0"/>
              <a:t>Samenwerking zoeken met omliggende gemeenten ( denk aan ondersteunende diensten zoals inkoop, financiële administratie, inzet  jongeren-pastoraal- en  kerkelijk werkers.)</a:t>
            </a:r>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35230095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5469190"/>
          </a:xfrm>
          <a:prstGeom prst="rect">
            <a:avLst/>
          </a:prstGeom>
          <a:noFill/>
        </p:spPr>
        <p:txBody>
          <a:bodyPr wrap="square" rtlCol="0">
            <a:spAutoFit/>
          </a:bodyPr>
          <a:lstStyle/>
          <a:p>
            <a:pPr marL="457200" indent="-457200">
              <a:buAutoNum type="arabicPeriod"/>
            </a:pPr>
            <a:endParaRPr lang="nl-NL" b="1" dirty="0" smtClean="0"/>
          </a:p>
          <a:p>
            <a:r>
              <a:rPr lang="nl-NL" b="1" dirty="0"/>
              <a:t>6</a:t>
            </a:r>
            <a:r>
              <a:rPr lang="nl-NL" b="1" dirty="0" smtClean="0"/>
              <a:t>. Financiën  (2/2)</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Sluitende begroting realiseren</a:t>
            </a:r>
            <a:endParaRPr lang="nl-NL" sz="1050" b="1" dirty="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startAt="6"/>
            </a:pPr>
            <a:r>
              <a:rPr lang="nl-NL" sz="1400" dirty="0"/>
              <a:t>Uitgaande van 2 fte’s zoeken naar de meest geschikte invulling voor één predikantsplaats, </a:t>
            </a:r>
            <a:br>
              <a:rPr lang="nl-NL" sz="1400" dirty="0"/>
            </a:br>
            <a:r>
              <a:rPr lang="nl-NL" sz="1400" dirty="0"/>
              <a:t>De  predikant past in het profiel om de gemeente op te bouwen, ondersteund door jeugdwerker, ouderenwerker en/of pastoraal werker( part time functies)</a:t>
            </a:r>
          </a:p>
          <a:p>
            <a:pPr marL="342900" lvl="0" indent="-342900">
              <a:lnSpc>
                <a:spcPct val="115000"/>
              </a:lnSpc>
              <a:spcAft>
                <a:spcPts val="0"/>
              </a:spcAft>
              <a:buFont typeface="+mj-lt"/>
              <a:buAutoNum type="arabicPeriod" startAt="6"/>
            </a:pPr>
            <a:r>
              <a:rPr lang="nl-NL" sz="1400" dirty="0" smtClean="0"/>
              <a:t>De </a:t>
            </a:r>
            <a:r>
              <a:rPr lang="nl-NL" sz="1400" dirty="0"/>
              <a:t>lening van ongeveer 40.000  euro van de Diaconie laten kwijtschelden , deze lening komt uit de aankoop van de Opstandingskerk.</a:t>
            </a:r>
            <a:br>
              <a:rPr lang="nl-NL" sz="1400" dirty="0"/>
            </a:b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134003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6212470"/>
          </a:xfrm>
          <a:prstGeom prst="rect">
            <a:avLst/>
          </a:prstGeom>
          <a:noFill/>
        </p:spPr>
        <p:txBody>
          <a:bodyPr wrap="square" rtlCol="0">
            <a:spAutoFit/>
          </a:bodyPr>
          <a:lstStyle/>
          <a:p>
            <a:pPr marL="457200" indent="-457200">
              <a:buAutoNum type="arabicPeriod"/>
            </a:pPr>
            <a:endParaRPr lang="nl-NL" b="1" dirty="0" smtClean="0"/>
          </a:p>
          <a:p>
            <a:r>
              <a:rPr lang="nl-NL" b="1" dirty="0" smtClean="0"/>
              <a:t>7. Jeugd  (1/2)</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De jeugd voelt zich thuis in de gemeente</a:t>
            </a:r>
            <a:endParaRPr lang="nl-NL" sz="1100" b="1" dirty="0"/>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a:t>Kerkdiensten of samenkomsten bieden meer interactie.</a:t>
            </a:r>
          </a:p>
          <a:p>
            <a:pPr marL="342900" lvl="0" indent="-342900">
              <a:lnSpc>
                <a:spcPct val="115000"/>
              </a:lnSpc>
              <a:spcAft>
                <a:spcPts val="0"/>
              </a:spcAft>
              <a:buFont typeface="+mj-lt"/>
              <a:buAutoNum type="arabicPeriod"/>
            </a:pPr>
            <a:r>
              <a:rPr lang="nl-NL" sz="1400" dirty="0"/>
              <a:t>De preek spreekt aan; is op het hart gericht. Bijbelverhalen vertalen naar deze tijd.</a:t>
            </a:r>
          </a:p>
          <a:p>
            <a:pPr marL="342900" lvl="0" indent="-342900">
              <a:lnSpc>
                <a:spcPct val="115000"/>
              </a:lnSpc>
              <a:spcAft>
                <a:spcPts val="0"/>
              </a:spcAft>
              <a:buFont typeface="+mj-lt"/>
              <a:buAutoNum type="arabicPeriod"/>
            </a:pPr>
            <a:r>
              <a:rPr lang="nl-NL" sz="1400" dirty="0"/>
              <a:t>De boodschap visualiseren door middel van beeld en geluid, keuze voor muziek die jeugd aanspreekt.</a:t>
            </a:r>
          </a:p>
          <a:p>
            <a:pPr marL="342900" lvl="0" indent="-342900">
              <a:lnSpc>
                <a:spcPct val="115000"/>
              </a:lnSpc>
              <a:spcAft>
                <a:spcPts val="0"/>
              </a:spcAft>
              <a:buFont typeface="+mj-lt"/>
              <a:buAutoNum type="arabicPeriod"/>
            </a:pPr>
            <a:r>
              <a:rPr lang="nl-NL" sz="1400" dirty="0"/>
              <a:t>Diensten of samenkomsten zijn gericht op ontmoeting; iedereen is welkom.</a:t>
            </a:r>
          </a:p>
          <a:p>
            <a:pPr marL="342900" lvl="0" indent="-342900">
              <a:lnSpc>
                <a:spcPct val="115000"/>
              </a:lnSpc>
              <a:spcAft>
                <a:spcPts val="0"/>
              </a:spcAft>
              <a:buFont typeface="+mj-lt"/>
              <a:buAutoNum type="arabicPeriod"/>
            </a:pPr>
            <a:r>
              <a:rPr lang="nl-NL" sz="1400" dirty="0"/>
              <a:t>Een eigen ruimte voor de jeugd zoals jeugdhonk en kindernevendienstruimte</a:t>
            </a:r>
            <a:r>
              <a:rPr lang="nl-NL" sz="1400" dirty="0" smtClean="0"/>
              <a:t>.</a:t>
            </a:r>
          </a:p>
          <a:p>
            <a:pPr marL="342900" indent="-342900">
              <a:lnSpc>
                <a:spcPct val="115000"/>
              </a:lnSpc>
              <a:spcAft>
                <a:spcPts val="0"/>
              </a:spcAft>
              <a:buFont typeface="+mj-lt"/>
              <a:buAutoNum type="arabicPeriod"/>
            </a:pPr>
            <a:r>
              <a:rPr lang="nl-NL" sz="1400" dirty="0"/>
              <a:t>Aandacht voor jeugdpastoraat en stimuleren van randkerkelijke jeugd.</a:t>
            </a:r>
          </a:p>
          <a:p>
            <a:pPr marL="342900" lvl="0" indent="-342900">
              <a:lnSpc>
                <a:spcPct val="115000"/>
              </a:lnSpc>
              <a:spcAft>
                <a:spcPts val="0"/>
              </a:spcAft>
              <a:buFont typeface="+mj-lt"/>
              <a:buAutoNum type="arabicPeriod"/>
            </a:pPr>
            <a:endParaRPr lang="nl-NL" sz="1400" dirty="0"/>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3304121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65400" y="1052736"/>
            <a:ext cx="8424936" cy="5221429"/>
          </a:xfrm>
          <a:prstGeom prst="rect">
            <a:avLst/>
          </a:prstGeom>
          <a:noFill/>
        </p:spPr>
        <p:txBody>
          <a:bodyPr wrap="square" rtlCol="0">
            <a:spAutoFit/>
          </a:bodyPr>
          <a:lstStyle/>
          <a:p>
            <a:pPr marL="457200" indent="-457200">
              <a:buAutoNum type="arabicPeriod"/>
            </a:pPr>
            <a:endParaRPr lang="nl-NL" b="1" dirty="0" smtClean="0"/>
          </a:p>
          <a:p>
            <a:r>
              <a:rPr lang="nl-NL" b="1" dirty="0" smtClean="0"/>
              <a:t>7. Jeugd  (2/2)</a:t>
            </a:r>
            <a:endParaRPr lang="nl-NL" dirty="0"/>
          </a:p>
          <a:p>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De jeugd voelt zich thuis in de gemeente</a:t>
            </a:r>
            <a:endParaRPr lang="nl-NL" sz="1100" b="1" dirty="0"/>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228600" lvl="0" indent="-228600">
              <a:lnSpc>
                <a:spcPct val="115000"/>
              </a:lnSpc>
              <a:spcAft>
                <a:spcPts val="0"/>
              </a:spcAft>
              <a:buFont typeface="+mj-lt"/>
              <a:buAutoNum type="arabicPeriod" startAt="7"/>
            </a:pPr>
            <a:r>
              <a:rPr lang="nl-NL" sz="1400" dirty="0"/>
              <a:t>Aandacht voor geestelijke toerusting van jeugd (en ouders).</a:t>
            </a:r>
          </a:p>
          <a:p>
            <a:pPr marL="228600" lvl="0" indent="-228600">
              <a:lnSpc>
                <a:spcPct val="115000"/>
              </a:lnSpc>
              <a:spcAft>
                <a:spcPts val="0"/>
              </a:spcAft>
              <a:buFont typeface="+mj-lt"/>
              <a:buAutoNum type="arabicPeriod" startAt="7"/>
            </a:pPr>
            <a:r>
              <a:rPr lang="nl-NL" sz="1400" dirty="0"/>
              <a:t>Activiteiten met elkaar doen om relaties te onderhouden.</a:t>
            </a:r>
          </a:p>
          <a:p>
            <a:pPr marL="228600" lvl="0" indent="-228600">
              <a:lnSpc>
                <a:spcPct val="115000"/>
              </a:lnSpc>
              <a:spcAft>
                <a:spcPts val="0"/>
              </a:spcAft>
              <a:buFont typeface="+mj-lt"/>
              <a:buAutoNum type="arabicPeriod" startAt="7"/>
            </a:pPr>
            <a:r>
              <a:rPr lang="nl-NL" sz="1400" dirty="0"/>
              <a:t>Activiteiten voor jeugd en ouders organiseren om betrokkenheid te stimuleren.    </a:t>
            </a:r>
          </a:p>
          <a:p>
            <a:pPr marL="228600" lvl="0" indent="-228600">
              <a:lnSpc>
                <a:spcPct val="115000"/>
              </a:lnSpc>
              <a:spcAft>
                <a:spcPts val="0"/>
              </a:spcAft>
              <a:buFont typeface="+mj-lt"/>
              <a:buAutoNum type="arabicPeriod" startAt="7"/>
            </a:pPr>
            <a:r>
              <a:rPr lang="nl-NL" sz="1400" dirty="0"/>
              <a:t>Jongeren motiveren geloof op eigentijdse wijze uit te dragen</a:t>
            </a:r>
            <a:r>
              <a:rPr lang="nl-NL" sz="1400" dirty="0" smtClean="0"/>
              <a:t>.</a:t>
            </a:r>
            <a:endParaRPr lang="nl-NL" sz="1400" dirty="0"/>
          </a:p>
          <a:p>
            <a:pPr marL="342900" lvl="0" indent="-342900">
              <a:lnSpc>
                <a:spcPct val="115000"/>
              </a:lnSpc>
              <a:spcAft>
                <a:spcPts val="0"/>
              </a:spcAft>
              <a:buFont typeface="+mj-lt"/>
              <a:buAutoNum type="arabicPeriod"/>
            </a:pPr>
            <a:endParaRPr lang="nl-NL" sz="1400" dirty="0" smtClean="0"/>
          </a:p>
          <a:p>
            <a:pPr marL="342900" lvl="0" indent="-342900">
              <a:lnSpc>
                <a:spcPct val="115000"/>
              </a:lnSpc>
              <a:spcAft>
                <a:spcPts val="0"/>
              </a:spcAft>
              <a:buFont typeface="+mj-lt"/>
              <a:buAutoNum type="arabicPeriod"/>
            </a:pPr>
            <a:endParaRPr lang="nl-NL" sz="1400" dirty="0"/>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41777037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5" name="Afbeelding 4"/>
          <p:cNvPicPr>
            <a:picLocks noChangeAspect="1"/>
          </p:cNvPicPr>
          <p:nvPr/>
        </p:nvPicPr>
        <p:blipFill>
          <a:blip r:embed="rId4" cstate="print"/>
          <a:stretch>
            <a:fillRect/>
          </a:stretch>
        </p:blipFill>
        <p:spPr>
          <a:xfrm>
            <a:off x="1043608" y="1412777"/>
            <a:ext cx="6808650" cy="4464496"/>
          </a:xfrm>
          <a:prstGeom prst="rect">
            <a:avLst/>
          </a:prstGeom>
        </p:spPr>
      </p:pic>
    </p:spTree>
    <p:extLst>
      <p:ext uri="{BB962C8B-B14F-4D97-AF65-F5344CB8AC3E}">
        <p14:creationId xmlns:p14="http://schemas.microsoft.com/office/powerpoint/2010/main" val="202542540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3" name="Rechthoek 2"/>
          <p:cNvSpPr/>
          <p:nvPr/>
        </p:nvSpPr>
        <p:spPr>
          <a:xfrm>
            <a:off x="395536" y="1670050"/>
            <a:ext cx="8640960" cy="3618426"/>
          </a:xfrm>
          <a:prstGeom prst="rect">
            <a:avLst/>
          </a:prstGeom>
        </p:spPr>
        <p:txBody>
          <a:bodyPr wrap="square">
            <a:spAutoFit/>
          </a:bodyPr>
          <a:lstStyle/>
          <a:p>
            <a:pPr>
              <a:lnSpc>
                <a:spcPct val="115000"/>
              </a:lnSpc>
              <a:spcAft>
                <a:spcPts val="1000"/>
              </a:spcAft>
            </a:pPr>
            <a:r>
              <a:rPr lang="nl-NL" b="1" dirty="0">
                <a:latin typeface="+mn-lt"/>
                <a:ea typeface="Calibri" panose="020F0502020204030204" pitchFamily="34" charset="0"/>
                <a:cs typeface="Times New Roman" panose="02020603050405020304" pitchFamily="18" charset="0"/>
              </a:rPr>
              <a:t>Inhoud:</a:t>
            </a:r>
            <a:endParaRPr lang="nl-NL" dirty="0">
              <a:latin typeface="+mn-lt"/>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2000" dirty="0" smtClean="0">
                <a:latin typeface="+mn-lt"/>
                <a:ea typeface="Calibri" panose="020F0502020204030204" pitchFamily="34" charset="0"/>
                <a:cs typeface="Times New Roman" panose="02020603050405020304" pitchFamily="18" charset="0"/>
              </a:rPr>
              <a:t>Inleiding</a:t>
            </a:r>
          </a:p>
          <a:p>
            <a:pPr marL="342900" lvl="0" indent="-342900">
              <a:lnSpc>
                <a:spcPct val="115000"/>
              </a:lnSpc>
              <a:spcAft>
                <a:spcPts val="0"/>
              </a:spcAft>
              <a:buFont typeface="+mj-lt"/>
              <a:buAutoNum type="arabicPeriod"/>
            </a:pPr>
            <a:r>
              <a:rPr lang="nl-NL" sz="2000" dirty="0" smtClean="0">
                <a:latin typeface="+mn-lt"/>
                <a:ea typeface="Calibri" panose="020F0502020204030204" pitchFamily="34" charset="0"/>
                <a:cs typeface="Times New Roman" panose="02020603050405020304" pitchFamily="18" charset="0"/>
              </a:rPr>
              <a:t>Opdracht </a:t>
            </a:r>
          </a:p>
          <a:p>
            <a:pPr marL="342900" lvl="0" indent="-342900">
              <a:lnSpc>
                <a:spcPct val="115000"/>
              </a:lnSpc>
              <a:spcAft>
                <a:spcPts val="0"/>
              </a:spcAft>
              <a:buFont typeface="+mj-lt"/>
              <a:buAutoNum type="arabicPeriod"/>
            </a:pPr>
            <a:r>
              <a:rPr lang="en-US" sz="2000" dirty="0" smtClean="0">
                <a:latin typeface="+mn-lt"/>
                <a:ea typeface="Calibri" panose="020F0502020204030204" pitchFamily="34" charset="0"/>
                <a:cs typeface="Times New Roman" panose="02020603050405020304" pitchFamily="18" charset="0"/>
              </a:rPr>
              <a:t>De </a:t>
            </a:r>
            <a:r>
              <a:rPr lang="en-US" sz="2000" dirty="0" err="1" smtClean="0">
                <a:latin typeface="+mn-lt"/>
                <a:ea typeface="Calibri" panose="020F0502020204030204" pitchFamily="34" charset="0"/>
                <a:cs typeface="Times New Roman" panose="02020603050405020304" pitchFamily="18" charset="0"/>
              </a:rPr>
              <a:t>commissie</a:t>
            </a:r>
            <a:endParaRPr lang="nl-NL" sz="2000" strike="sngStrike" dirty="0" smtClean="0">
              <a:latin typeface="+mn-lt"/>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en-US" sz="2000" dirty="0" smtClean="0">
                <a:latin typeface="+mn-lt"/>
                <a:ea typeface="Calibri" panose="020F0502020204030204" pitchFamily="34" charset="0"/>
                <a:cs typeface="Times New Roman" panose="02020603050405020304" pitchFamily="18" charset="0"/>
              </a:rPr>
              <a:t>De </a:t>
            </a:r>
            <a:r>
              <a:rPr lang="en-US" sz="2000" dirty="0" err="1" smtClean="0">
                <a:latin typeface="+mn-lt"/>
                <a:ea typeface="Calibri" panose="020F0502020204030204" pitchFamily="34" charset="0"/>
                <a:cs typeface="Times New Roman" panose="02020603050405020304" pitchFamily="18" charset="0"/>
              </a:rPr>
              <a:t>activiteiten</a:t>
            </a:r>
            <a:endParaRPr lang="nl-NL" sz="2000" dirty="0" smtClean="0">
              <a:latin typeface="+mn-lt"/>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2000" dirty="0" smtClean="0">
                <a:latin typeface="+mn-lt"/>
                <a:ea typeface="Calibri" panose="020F0502020204030204" pitchFamily="34" charset="0"/>
                <a:cs typeface="Times New Roman" panose="02020603050405020304" pitchFamily="18" charset="0"/>
              </a:rPr>
              <a:t>Aanbevelingen </a:t>
            </a:r>
            <a:r>
              <a:rPr lang="nl-NL" sz="2000" dirty="0">
                <a:latin typeface="+mn-lt"/>
                <a:ea typeface="Calibri" panose="020F0502020204030204" pitchFamily="34" charset="0"/>
                <a:cs typeface="Times New Roman" panose="02020603050405020304" pitchFamily="18" charset="0"/>
              </a:rPr>
              <a:t>en </a:t>
            </a:r>
            <a:r>
              <a:rPr lang="nl-NL" sz="2000" dirty="0" smtClean="0">
                <a:latin typeface="+mn-lt"/>
                <a:ea typeface="Calibri" panose="020F0502020204030204" pitchFamily="34" charset="0"/>
                <a:cs typeface="Times New Roman" panose="02020603050405020304" pitchFamily="18" charset="0"/>
              </a:rPr>
              <a:t>actiepunten.</a:t>
            </a:r>
          </a:p>
          <a:p>
            <a:pPr marL="342900" lvl="0" indent="-342900">
              <a:lnSpc>
                <a:spcPct val="115000"/>
              </a:lnSpc>
              <a:spcAft>
                <a:spcPts val="0"/>
              </a:spcAft>
            </a:pPr>
            <a:endParaRPr lang="nl-NL" sz="2000" strike="sngStrike" dirty="0" smtClean="0">
              <a:latin typeface="+mn-lt"/>
              <a:ea typeface="Calibri" panose="020F0502020204030204" pitchFamily="34" charset="0"/>
              <a:cs typeface="Times New Roman" panose="02020603050405020304" pitchFamily="18" charset="0"/>
            </a:endParaRPr>
          </a:p>
          <a:p>
            <a:pPr marL="342900" lvl="0" indent="-342900">
              <a:lnSpc>
                <a:spcPct val="115000"/>
              </a:lnSpc>
              <a:spcAft>
                <a:spcPts val="0"/>
              </a:spcAft>
            </a:pPr>
            <a:r>
              <a:rPr lang="nl-NL" dirty="0">
                <a:latin typeface="+mn-lt"/>
                <a:ea typeface="Calibri" panose="020F0502020204030204" pitchFamily="34" charset="0"/>
                <a:cs typeface="Times New Roman" panose="02020603050405020304" pitchFamily="18" charset="0"/>
              </a:rPr>
              <a:t/>
            </a:r>
            <a:br>
              <a:rPr lang="nl-NL" dirty="0">
                <a:latin typeface="+mn-lt"/>
                <a:ea typeface="Calibri" panose="020F0502020204030204" pitchFamily="34" charset="0"/>
                <a:cs typeface="Times New Roman" panose="02020603050405020304" pitchFamily="18" charset="0"/>
              </a:rPr>
            </a:br>
            <a:endParaRPr lang="fr-LU" dirty="0">
              <a:latin typeface="+mn-lt"/>
            </a:endParaRPr>
          </a:p>
        </p:txBody>
      </p:sp>
    </p:spTree>
    <p:extLst>
      <p:ext uri="{BB962C8B-B14F-4D97-AF65-F5344CB8AC3E}">
        <p14:creationId xmlns:p14="http://schemas.microsoft.com/office/powerpoint/2010/main" val="1980362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2" name="Afbeelding 1"/>
          <p:cNvPicPr>
            <a:picLocks noChangeAspect="1"/>
          </p:cNvPicPr>
          <p:nvPr/>
        </p:nvPicPr>
        <p:blipFill>
          <a:blip r:embed="rId4" cstate="print"/>
          <a:stretch>
            <a:fillRect/>
          </a:stretch>
        </p:blipFill>
        <p:spPr>
          <a:xfrm>
            <a:off x="1043608" y="1412775"/>
            <a:ext cx="6480720" cy="4573351"/>
          </a:xfrm>
          <a:prstGeom prst="rect">
            <a:avLst/>
          </a:prstGeom>
        </p:spPr>
      </p:pic>
    </p:spTree>
    <p:extLst>
      <p:ext uri="{BB962C8B-B14F-4D97-AF65-F5344CB8AC3E}">
        <p14:creationId xmlns:p14="http://schemas.microsoft.com/office/powerpoint/2010/main" val="3315095134"/>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2" name="Afbeelding 1"/>
          <p:cNvPicPr>
            <a:picLocks noChangeAspect="1"/>
          </p:cNvPicPr>
          <p:nvPr/>
        </p:nvPicPr>
        <p:blipFill>
          <a:blip r:embed="rId4" cstate="print"/>
          <a:stretch>
            <a:fillRect/>
          </a:stretch>
        </p:blipFill>
        <p:spPr>
          <a:xfrm>
            <a:off x="1043608" y="1412776"/>
            <a:ext cx="6782380" cy="4464496"/>
          </a:xfrm>
          <a:prstGeom prst="rect">
            <a:avLst/>
          </a:prstGeom>
        </p:spPr>
      </p:pic>
    </p:spTree>
    <p:extLst>
      <p:ext uri="{BB962C8B-B14F-4D97-AF65-F5344CB8AC3E}">
        <p14:creationId xmlns:p14="http://schemas.microsoft.com/office/powerpoint/2010/main" val="278967374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2" name="Afbeelding 1"/>
          <p:cNvPicPr>
            <a:picLocks noChangeAspect="1"/>
          </p:cNvPicPr>
          <p:nvPr/>
        </p:nvPicPr>
        <p:blipFill>
          <a:blip r:embed="rId4" cstate="print"/>
          <a:stretch>
            <a:fillRect/>
          </a:stretch>
        </p:blipFill>
        <p:spPr>
          <a:xfrm>
            <a:off x="1043608" y="1412776"/>
            <a:ext cx="5781675" cy="4791075"/>
          </a:xfrm>
          <a:prstGeom prst="rect">
            <a:avLst/>
          </a:prstGeom>
        </p:spPr>
      </p:pic>
    </p:spTree>
    <p:extLst>
      <p:ext uri="{BB962C8B-B14F-4D97-AF65-F5344CB8AC3E}">
        <p14:creationId xmlns:p14="http://schemas.microsoft.com/office/powerpoint/2010/main" val="4478975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2" name="Afbeelding 1"/>
          <p:cNvPicPr>
            <a:picLocks noChangeAspect="1"/>
          </p:cNvPicPr>
          <p:nvPr/>
        </p:nvPicPr>
        <p:blipFill>
          <a:blip r:embed="rId4" cstate="print"/>
          <a:stretch>
            <a:fillRect/>
          </a:stretch>
        </p:blipFill>
        <p:spPr>
          <a:xfrm>
            <a:off x="1043608" y="1412775"/>
            <a:ext cx="6264696" cy="4612811"/>
          </a:xfrm>
          <a:prstGeom prst="rect">
            <a:avLst/>
          </a:prstGeom>
        </p:spPr>
      </p:pic>
    </p:spTree>
    <p:extLst>
      <p:ext uri="{BB962C8B-B14F-4D97-AF65-F5344CB8AC3E}">
        <p14:creationId xmlns:p14="http://schemas.microsoft.com/office/powerpoint/2010/main" val="1069642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pic>
        <p:nvPicPr>
          <p:cNvPr id="3" name="Afbeelding 2"/>
          <p:cNvPicPr>
            <a:picLocks noChangeAspect="1"/>
          </p:cNvPicPr>
          <p:nvPr/>
        </p:nvPicPr>
        <p:blipFill>
          <a:blip r:embed="rId4" cstate="print"/>
          <a:stretch>
            <a:fillRect/>
          </a:stretch>
        </p:blipFill>
        <p:spPr>
          <a:xfrm>
            <a:off x="1043608" y="1412775"/>
            <a:ext cx="6192688" cy="4612921"/>
          </a:xfrm>
          <a:prstGeom prst="rect">
            <a:avLst/>
          </a:prstGeom>
        </p:spPr>
      </p:pic>
    </p:spTree>
    <p:extLst>
      <p:ext uri="{BB962C8B-B14F-4D97-AF65-F5344CB8AC3E}">
        <p14:creationId xmlns:p14="http://schemas.microsoft.com/office/powerpoint/2010/main" val="3629111415"/>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4" name="Titel 3"/>
          <p:cNvSpPr>
            <a:spLocks noGrp="1"/>
          </p:cNvSpPr>
          <p:nvPr>
            <p:ph type="ctrTitle"/>
          </p:nvPr>
        </p:nvSpPr>
        <p:spPr>
          <a:xfrm>
            <a:off x="685800" y="1484785"/>
            <a:ext cx="7772400" cy="576063"/>
          </a:xfrm>
        </p:spPr>
        <p:txBody>
          <a:bodyPr/>
          <a:lstStyle/>
          <a:p>
            <a:r>
              <a:rPr lang="en-US" sz="2400" dirty="0" err="1" smtClean="0"/>
              <a:t>Samenvatting</a:t>
            </a:r>
            <a:r>
              <a:rPr lang="en-US" sz="2400" dirty="0" smtClean="0"/>
              <a:t> van de </a:t>
            </a:r>
            <a:r>
              <a:rPr lang="en-US" sz="2400" dirty="0" err="1" smtClean="0"/>
              <a:t>aanbevelingen</a:t>
            </a:r>
            <a:endParaRPr lang="nl-NL" sz="2400" dirty="0"/>
          </a:p>
        </p:txBody>
      </p:sp>
      <p:sp>
        <p:nvSpPr>
          <p:cNvPr id="6" name="Ondertitel 5"/>
          <p:cNvSpPr>
            <a:spLocks noGrp="1"/>
          </p:cNvSpPr>
          <p:nvPr>
            <p:ph type="subTitle" idx="1"/>
          </p:nvPr>
        </p:nvSpPr>
        <p:spPr>
          <a:xfrm>
            <a:off x="827584" y="2204864"/>
            <a:ext cx="7560840" cy="3433936"/>
          </a:xfrm>
        </p:spPr>
        <p:txBody>
          <a:bodyPr/>
          <a:lstStyle/>
          <a:p>
            <a:pPr marL="342900" indent="-342900" algn="l">
              <a:buFont typeface="+mj-lt"/>
              <a:buAutoNum type="arabicPeriod"/>
            </a:pPr>
            <a:r>
              <a:rPr lang="en-US" sz="2000" dirty="0" err="1" smtClean="0"/>
              <a:t>Handhaaf</a:t>
            </a:r>
            <a:r>
              <a:rPr lang="en-US" sz="2000" dirty="0" smtClean="0"/>
              <a:t> de </a:t>
            </a:r>
            <a:r>
              <a:rPr lang="en-US" sz="2000" dirty="0" err="1" smtClean="0"/>
              <a:t>huidige</a:t>
            </a:r>
            <a:r>
              <a:rPr lang="en-US" sz="2000" dirty="0" smtClean="0"/>
              <a:t> </a:t>
            </a:r>
            <a:r>
              <a:rPr lang="en-US" sz="2000" dirty="0" err="1" smtClean="0"/>
              <a:t>visie</a:t>
            </a:r>
            <a:endParaRPr lang="en-US" sz="2000" dirty="0" smtClean="0"/>
          </a:p>
          <a:p>
            <a:pPr marL="342900" indent="-342900" algn="l">
              <a:lnSpc>
                <a:spcPct val="115000"/>
              </a:lnSpc>
              <a:spcAft>
                <a:spcPts val="0"/>
              </a:spcAft>
              <a:buFont typeface="+mj-lt"/>
              <a:buAutoNum type="arabicPeriod"/>
            </a:pPr>
            <a:r>
              <a:rPr lang="nl-NL" sz="2000" dirty="0" smtClean="0"/>
              <a:t>Zo snel mogelijk één gemeente in één kerk</a:t>
            </a:r>
            <a:r>
              <a:rPr lang="nl-NL" sz="2000" u="sng" dirty="0" smtClean="0"/>
              <a:t>gebouw</a:t>
            </a:r>
          </a:p>
          <a:p>
            <a:pPr marL="342900" indent="-342900" algn="l">
              <a:lnSpc>
                <a:spcPct val="115000"/>
              </a:lnSpc>
              <a:spcAft>
                <a:spcPts val="0"/>
              </a:spcAft>
              <a:buFont typeface="+mj-lt"/>
              <a:buAutoNum type="arabicPeriod"/>
            </a:pPr>
            <a:r>
              <a:rPr lang="nl-NL" sz="2000" dirty="0" smtClean="0"/>
              <a:t>Variatie en inspiratie in de diensten</a:t>
            </a:r>
            <a:endParaRPr lang="nl-NL" sz="2000" u="sng" dirty="0" smtClean="0"/>
          </a:p>
          <a:p>
            <a:pPr marL="342900" indent="-342900" algn="l">
              <a:lnSpc>
                <a:spcPct val="115000"/>
              </a:lnSpc>
              <a:spcAft>
                <a:spcPts val="0"/>
              </a:spcAft>
              <a:buFont typeface="+mj-lt"/>
              <a:buAutoNum type="arabicPeriod"/>
            </a:pPr>
            <a:r>
              <a:rPr lang="nl-NL" sz="2000" dirty="0" smtClean="0"/>
              <a:t> Een open houding en een open kerk richting  samenleving</a:t>
            </a:r>
          </a:p>
          <a:p>
            <a:pPr marL="342900" indent="-342900" algn="l">
              <a:lnSpc>
                <a:spcPct val="115000"/>
              </a:lnSpc>
              <a:spcAft>
                <a:spcPts val="0"/>
              </a:spcAft>
              <a:buFont typeface="+mj-lt"/>
              <a:buAutoNum type="arabicPeriod"/>
            </a:pPr>
            <a:r>
              <a:rPr lang="nl-NL" sz="2000" dirty="0" smtClean="0"/>
              <a:t>Kleine organisatie met korte lijnen.</a:t>
            </a:r>
          </a:p>
          <a:p>
            <a:pPr marL="342900" indent="-342900" algn="l">
              <a:lnSpc>
                <a:spcPct val="115000"/>
              </a:lnSpc>
              <a:spcAft>
                <a:spcPts val="0"/>
              </a:spcAft>
              <a:buFont typeface="+mj-lt"/>
              <a:buAutoNum type="arabicPeriod"/>
            </a:pPr>
            <a:r>
              <a:rPr lang="nl-NL" sz="2000" dirty="0" smtClean="0"/>
              <a:t>Sluitende begroting realiseren</a:t>
            </a:r>
          </a:p>
          <a:p>
            <a:pPr marL="342900" indent="-342900" algn="l">
              <a:lnSpc>
                <a:spcPct val="115000"/>
              </a:lnSpc>
              <a:spcAft>
                <a:spcPts val="0"/>
              </a:spcAft>
              <a:buFont typeface="+mj-lt"/>
              <a:buAutoNum type="arabicPeriod"/>
            </a:pPr>
            <a:r>
              <a:rPr lang="en-US" sz="2000" dirty="0" smtClean="0">
                <a:ea typeface="Calibri" panose="020F0502020204030204" pitchFamily="34" charset="0"/>
                <a:cs typeface="Times New Roman" panose="02020603050405020304" pitchFamily="18" charset="0"/>
              </a:rPr>
              <a:t>De </a:t>
            </a:r>
            <a:r>
              <a:rPr lang="en-US" sz="2000" dirty="0" err="1" smtClean="0">
                <a:ea typeface="Calibri" panose="020F0502020204030204" pitchFamily="34" charset="0"/>
                <a:cs typeface="Times New Roman" panose="02020603050405020304" pitchFamily="18" charset="0"/>
              </a:rPr>
              <a:t>jeugd</a:t>
            </a:r>
            <a:r>
              <a:rPr lang="en-US" sz="2000" dirty="0" smtClean="0">
                <a:ea typeface="Calibri" panose="020F0502020204030204" pitchFamily="34" charset="0"/>
                <a:cs typeface="Times New Roman" panose="02020603050405020304" pitchFamily="18" charset="0"/>
              </a:rPr>
              <a:t> </a:t>
            </a:r>
            <a:r>
              <a:rPr lang="en-US" sz="2000" dirty="0" err="1" smtClean="0">
                <a:ea typeface="Calibri" panose="020F0502020204030204" pitchFamily="34" charset="0"/>
                <a:cs typeface="Times New Roman" panose="02020603050405020304" pitchFamily="18" charset="0"/>
              </a:rPr>
              <a:t>voelt</a:t>
            </a:r>
            <a:r>
              <a:rPr lang="en-US" sz="2000" dirty="0" smtClean="0">
                <a:ea typeface="Calibri" panose="020F0502020204030204" pitchFamily="34" charset="0"/>
                <a:cs typeface="Times New Roman" panose="02020603050405020304" pitchFamily="18" charset="0"/>
              </a:rPr>
              <a:t> </a:t>
            </a:r>
            <a:r>
              <a:rPr lang="en-US" sz="2000" dirty="0" err="1" smtClean="0">
                <a:ea typeface="Calibri" panose="020F0502020204030204" pitchFamily="34" charset="0"/>
                <a:cs typeface="Times New Roman" panose="02020603050405020304" pitchFamily="18" charset="0"/>
              </a:rPr>
              <a:t>zich</a:t>
            </a:r>
            <a:r>
              <a:rPr lang="en-US" sz="2000" dirty="0" smtClean="0">
                <a:ea typeface="Calibri" panose="020F0502020204030204" pitchFamily="34" charset="0"/>
                <a:cs typeface="Times New Roman" panose="02020603050405020304" pitchFamily="18" charset="0"/>
              </a:rPr>
              <a:t> </a:t>
            </a:r>
            <a:r>
              <a:rPr lang="en-US" sz="2000" dirty="0" err="1" smtClean="0">
                <a:ea typeface="Calibri" panose="020F0502020204030204" pitchFamily="34" charset="0"/>
                <a:cs typeface="Times New Roman" panose="02020603050405020304" pitchFamily="18" charset="0"/>
              </a:rPr>
              <a:t>thuis</a:t>
            </a:r>
            <a:r>
              <a:rPr lang="en-US" sz="2000" dirty="0" smtClean="0">
                <a:ea typeface="Calibri" panose="020F0502020204030204" pitchFamily="34" charset="0"/>
                <a:cs typeface="Times New Roman" panose="02020603050405020304" pitchFamily="18" charset="0"/>
              </a:rPr>
              <a:t> in de </a:t>
            </a:r>
            <a:r>
              <a:rPr lang="en-US" sz="2000" dirty="0" err="1" smtClean="0">
                <a:ea typeface="Calibri" panose="020F0502020204030204" pitchFamily="34" charset="0"/>
                <a:cs typeface="Times New Roman" panose="02020603050405020304" pitchFamily="18" charset="0"/>
              </a:rPr>
              <a:t>gemeente</a:t>
            </a:r>
            <a:endParaRPr lang="en-US" sz="2000" dirty="0" smtClean="0">
              <a:ea typeface="Calibri" panose="020F0502020204030204" pitchFamily="34" charset="0"/>
              <a:cs typeface="Times New Roman" panose="02020603050405020304" pitchFamily="18" charset="0"/>
            </a:endParaRPr>
          </a:p>
          <a:p>
            <a:pPr algn="l">
              <a:lnSpc>
                <a:spcPct val="115000"/>
              </a:lnSpc>
              <a:spcAft>
                <a:spcPts val="0"/>
              </a:spcAft>
            </a:pPr>
            <a:endParaRPr lang="nl-NL" sz="1400" dirty="0" smtClean="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0380958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3293209"/>
          </a:xfrm>
          <a:prstGeom prst="rect">
            <a:avLst/>
          </a:prstGeom>
          <a:noFill/>
        </p:spPr>
        <p:txBody>
          <a:bodyPr wrap="square" rtlCol="0">
            <a:spAutoFit/>
          </a:bodyPr>
          <a:lstStyle/>
          <a:p>
            <a:r>
              <a:rPr lang="fr-LU" b="1" dirty="0" smtClean="0"/>
              <a:t>1.	</a:t>
            </a:r>
            <a:r>
              <a:rPr lang="fr-LU" b="1" dirty="0" err="1" smtClean="0"/>
              <a:t>Inleiding</a:t>
            </a:r>
            <a:endParaRPr lang="fr-LU" b="1" dirty="0" smtClean="0"/>
          </a:p>
          <a:p>
            <a:endParaRPr lang="fr-LU" dirty="0"/>
          </a:p>
          <a:p>
            <a:pPr marL="342900" indent="-342900">
              <a:buFontTx/>
              <a:buChar char="-"/>
            </a:pPr>
            <a:r>
              <a:rPr lang="nl-NL" sz="2000" dirty="0" smtClean="0"/>
              <a:t>Duidelijke behoefte </a:t>
            </a:r>
            <a:r>
              <a:rPr lang="nl-NL" sz="2000" dirty="0"/>
              <a:t>om de Protestantse Gemeente te Terneuzen te vernieuwen. </a:t>
            </a:r>
            <a:endParaRPr lang="nl-NL" sz="2000" dirty="0" smtClean="0"/>
          </a:p>
          <a:p>
            <a:pPr marL="342900" indent="-342900">
              <a:buFontTx/>
              <a:buChar char="-"/>
            </a:pPr>
            <a:r>
              <a:rPr lang="nl-NL" sz="2000" dirty="0" smtClean="0"/>
              <a:t>Vorm </a:t>
            </a:r>
            <a:r>
              <a:rPr lang="nl-NL" sz="2000" dirty="0"/>
              <a:t>gegeven </a:t>
            </a:r>
            <a:r>
              <a:rPr lang="nl-NL" sz="2000" dirty="0" smtClean="0"/>
              <a:t>in aanbevelingen </a:t>
            </a:r>
            <a:r>
              <a:rPr lang="nl-NL" sz="2000" dirty="0"/>
              <a:t>en </a:t>
            </a:r>
            <a:r>
              <a:rPr lang="nl-NL" sz="2000" dirty="0" smtClean="0"/>
              <a:t>actiepunten.</a:t>
            </a:r>
          </a:p>
          <a:p>
            <a:pPr marL="342900" indent="-342900">
              <a:buFontTx/>
              <a:buChar char="-"/>
            </a:pPr>
            <a:r>
              <a:rPr lang="nl-NL" sz="2000" dirty="0" smtClean="0"/>
              <a:t>Vertrouwen </a:t>
            </a:r>
            <a:r>
              <a:rPr lang="nl-NL" sz="2000" dirty="0"/>
              <a:t>en tijd gekregen van de Algemene </a:t>
            </a:r>
            <a:r>
              <a:rPr lang="nl-NL" sz="2000" dirty="0" smtClean="0"/>
              <a:t>Kerkenraad.</a:t>
            </a:r>
          </a:p>
          <a:p>
            <a:pPr marL="342900" indent="-342900">
              <a:buFontTx/>
              <a:buChar char="-"/>
            </a:pPr>
            <a:r>
              <a:rPr lang="nl-NL" sz="2000" dirty="0"/>
              <a:t>A</a:t>
            </a:r>
            <a:r>
              <a:rPr lang="nl-NL" sz="2000" dirty="0" smtClean="0"/>
              <a:t>anbevelingen </a:t>
            </a:r>
            <a:r>
              <a:rPr lang="nl-NL" sz="2000" dirty="0"/>
              <a:t>zijn tot stand gekomen in een goede sfeer, met respect voor elkaars meningen en met een duidelijk gezamenlijk gedragen doel voor ogen.</a:t>
            </a:r>
            <a:br>
              <a:rPr lang="nl-NL" sz="2000" dirty="0"/>
            </a:br>
            <a:endParaRPr lang="fr-LU" sz="2000" dirty="0"/>
          </a:p>
        </p:txBody>
      </p:sp>
    </p:spTree>
    <p:extLst>
      <p:ext uri="{BB962C8B-B14F-4D97-AF65-F5344CB8AC3E}">
        <p14:creationId xmlns:p14="http://schemas.microsoft.com/office/powerpoint/2010/main" val="15735260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3662541"/>
          </a:xfrm>
          <a:prstGeom prst="rect">
            <a:avLst/>
          </a:prstGeom>
          <a:noFill/>
        </p:spPr>
        <p:txBody>
          <a:bodyPr wrap="square" rtlCol="0">
            <a:spAutoFit/>
          </a:bodyPr>
          <a:lstStyle/>
          <a:p>
            <a:pPr lvl="0"/>
            <a:r>
              <a:rPr lang="nl-NL" b="1" dirty="0" smtClean="0">
                <a:latin typeface="+mn-lt"/>
                <a:ea typeface="Calibri" panose="020F0502020204030204" pitchFamily="34" charset="0"/>
                <a:cs typeface="Times New Roman" panose="02020603050405020304" pitchFamily="18" charset="0"/>
              </a:rPr>
              <a:t>2.	Opdracht vanuit de Algemene Kerkenraad van de</a:t>
            </a:r>
            <a:br>
              <a:rPr lang="nl-NL" b="1" dirty="0" smtClean="0">
                <a:latin typeface="+mn-lt"/>
                <a:ea typeface="Calibri" panose="020F0502020204030204" pitchFamily="34" charset="0"/>
                <a:cs typeface="Times New Roman" panose="02020603050405020304" pitchFamily="18" charset="0"/>
              </a:rPr>
            </a:br>
            <a:r>
              <a:rPr lang="nl-NL" b="1" dirty="0" smtClean="0">
                <a:latin typeface="+mn-lt"/>
                <a:ea typeface="Calibri" panose="020F0502020204030204" pitchFamily="34" charset="0"/>
                <a:cs typeface="Times New Roman" panose="02020603050405020304" pitchFamily="18" charset="0"/>
              </a:rPr>
              <a:t>           Protestantse gemeente te Terneuzen.</a:t>
            </a:r>
          </a:p>
          <a:p>
            <a:endParaRPr lang="fr-LU" dirty="0" smtClean="0"/>
          </a:p>
          <a:p>
            <a:r>
              <a:rPr lang="nl-NL" sz="2000" dirty="0"/>
              <a:t>De commissie gaat zich buigen over de vraag hoe we in de </a:t>
            </a:r>
            <a:r>
              <a:rPr lang="nl-NL" sz="2000" dirty="0" smtClean="0"/>
              <a:t>toekomst      (over </a:t>
            </a:r>
            <a:r>
              <a:rPr lang="nl-NL" sz="2000" dirty="0"/>
              <a:t>ca. 5 jaar) als Protestantse gemeente te Terneuzen “Kerk” willen zijn. </a:t>
            </a:r>
            <a:br>
              <a:rPr lang="nl-NL" sz="2000" dirty="0"/>
            </a:br>
            <a:r>
              <a:rPr lang="nl-NL" sz="2000" dirty="0"/>
              <a:t>In  deze opdracht zijn vragen verwerkt over </a:t>
            </a:r>
            <a:r>
              <a:rPr lang="nl-NL" sz="2000" dirty="0" smtClean="0"/>
              <a:t>:</a:t>
            </a:r>
          </a:p>
          <a:p>
            <a:pPr marL="342900" indent="-342900">
              <a:buFont typeface="Arial" panose="020B0604020202020204" pitchFamily="34" charset="0"/>
              <a:buChar char="•"/>
            </a:pPr>
            <a:r>
              <a:rPr lang="nl-NL" sz="2000" dirty="0" smtClean="0"/>
              <a:t>toekomst </a:t>
            </a:r>
            <a:r>
              <a:rPr lang="nl-NL" sz="2000" dirty="0"/>
              <a:t>van de inzet van </a:t>
            </a:r>
            <a:r>
              <a:rPr lang="nl-NL" sz="2000" dirty="0" smtClean="0"/>
              <a:t>professionele krachten.</a:t>
            </a:r>
          </a:p>
          <a:p>
            <a:pPr marL="342900" indent="-342900">
              <a:buFont typeface="Arial" panose="020B0604020202020204" pitchFamily="34" charset="0"/>
              <a:buChar char="•"/>
            </a:pPr>
            <a:r>
              <a:rPr lang="nl-NL" sz="2000" dirty="0" smtClean="0"/>
              <a:t>de </a:t>
            </a:r>
            <a:r>
              <a:rPr lang="nl-NL" sz="2000" dirty="0"/>
              <a:t>omvang van de gemeente i.v.m. </a:t>
            </a:r>
            <a:r>
              <a:rPr lang="nl-NL" sz="2000" dirty="0" smtClean="0"/>
              <a:t>Krimp.</a:t>
            </a:r>
          </a:p>
          <a:p>
            <a:pPr marL="342900" indent="-342900">
              <a:buFont typeface="Arial" panose="020B0604020202020204" pitchFamily="34" charset="0"/>
              <a:buChar char="•"/>
            </a:pPr>
            <a:r>
              <a:rPr lang="nl-NL" sz="2000" dirty="0" smtClean="0"/>
              <a:t>de </a:t>
            </a:r>
            <a:r>
              <a:rPr lang="nl-NL" sz="2000" dirty="0"/>
              <a:t>financiële </a:t>
            </a:r>
            <a:r>
              <a:rPr lang="nl-NL" sz="2000" dirty="0" smtClean="0"/>
              <a:t>situatie.</a:t>
            </a:r>
          </a:p>
          <a:p>
            <a:pPr marL="342900" indent="-342900">
              <a:buFont typeface="Arial" panose="020B0604020202020204" pitchFamily="34" charset="0"/>
              <a:buChar char="•"/>
            </a:pPr>
            <a:r>
              <a:rPr lang="nl-NL" sz="2000" dirty="0" smtClean="0"/>
              <a:t>het </a:t>
            </a:r>
            <a:r>
              <a:rPr lang="nl-NL" sz="2000" dirty="0"/>
              <a:t>betrekken van de gemeente bij uitvoering van missie en visie</a:t>
            </a:r>
            <a:r>
              <a:rPr lang="nl-NL" sz="2000" dirty="0" smtClean="0"/>
              <a:t>.</a:t>
            </a:r>
            <a:endParaRPr lang="nl-NL" sz="2000" dirty="0"/>
          </a:p>
        </p:txBody>
      </p:sp>
    </p:spTree>
    <p:extLst>
      <p:ext uri="{BB962C8B-B14F-4D97-AF65-F5344CB8AC3E}">
        <p14:creationId xmlns:p14="http://schemas.microsoft.com/office/powerpoint/2010/main" val="2597571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3231654"/>
          </a:xfrm>
          <a:prstGeom prst="rect">
            <a:avLst/>
          </a:prstGeom>
          <a:noFill/>
        </p:spPr>
        <p:txBody>
          <a:bodyPr wrap="square" rtlCol="0">
            <a:spAutoFit/>
          </a:bodyPr>
          <a:lstStyle/>
          <a:p>
            <a:r>
              <a:rPr lang="nl-NL" b="1" dirty="0" smtClean="0">
                <a:latin typeface="+mn-lt"/>
                <a:ea typeface="Calibri" panose="020F0502020204030204" pitchFamily="34" charset="0"/>
                <a:cs typeface="Times New Roman" panose="02020603050405020304" pitchFamily="18" charset="0"/>
              </a:rPr>
              <a:t>3. </a:t>
            </a:r>
            <a:r>
              <a:rPr lang="nl-NL" b="1" dirty="0" smtClean="0">
                <a:latin typeface="+mn-lt"/>
              </a:rPr>
              <a:t>De leden van de commissie:</a:t>
            </a:r>
          </a:p>
          <a:p>
            <a:endParaRPr lang="nl-NL" sz="2000" dirty="0" smtClean="0"/>
          </a:p>
          <a:p>
            <a:r>
              <a:rPr lang="nl-NL" sz="2000" dirty="0" smtClean="0"/>
              <a:t>Marjan </a:t>
            </a:r>
            <a:r>
              <a:rPr lang="nl-NL" sz="2000" dirty="0"/>
              <a:t>Geertse-Schol</a:t>
            </a:r>
            <a:br>
              <a:rPr lang="nl-NL" sz="2000" dirty="0"/>
            </a:br>
            <a:r>
              <a:rPr lang="nl-NL" sz="2000" dirty="0"/>
              <a:t>Sjaak Hamelink</a:t>
            </a:r>
            <a:br>
              <a:rPr lang="nl-NL" sz="2000" dirty="0"/>
            </a:br>
            <a:r>
              <a:rPr lang="nl-NL" sz="2000" dirty="0"/>
              <a:t>Jaap Leunis</a:t>
            </a:r>
            <a:br>
              <a:rPr lang="nl-NL" sz="2000" dirty="0"/>
            </a:br>
            <a:r>
              <a:rPr lang="nl-NL" sz="2000" dirty="0"/>
              <a:t>Cor Verlinde</a:t>
            </a:r>
            <a:br>
              <a:rPr lang="nl-NL" sz="2000" dirty="0"/>
            </a:br>
            <a:r>
              <a:rPr lang="nl-NL" sz="2000" dirty="0"/>
              <a:t>Irene Ymker-Bruins Slot</a:t>
            </a:r>
            <a:br>
              <a:rPr lang="nl-NL" sz="2000" dirty="0"/>
            </a:br>
            <a:r>
              <a:rPr lang="nl-NL" sz="2000" dirty="0"/>
              <a:t>Alwin de Zeeuw</a:t>
            </a:r>
            <a:br>
              <a:rPr lang="nl-NL" sz="2000" dirty="0"/>
            </a:br>
            <a:r>
              <a:rPr lang="nl-NL" sz="2000" dirty="0"/>
              <a:t>Gilles Zegers</a:t>
            </a:r>
          </a:p>
          <a:p>
            <a:r>
              <a:rPr lang="nl-NL" sz="2000" dirty="0"/>
              <a:t>Piet </a:t>
            </a:r>
            <a:r>
              <a:rPr lang="nl-NL" sz="2000" dirty="0" smtClean="0"/>
              <a:t>Dieleman</a:t>
            </a:r>
            <a:endParaRPr lang="fr-LU" i="1" dirty="0" smtClean="0"/>
          </a:p>
        </p:txBody>
      </p:sp>
    </p:spTree>
    <p:extLst>
      <p:ext uri="{BB962C8B-B14F-4D97-AF65-F5344CB8AC3E}">
        <p14:creationId xmlns:p14="http://schemas.microsoft.com/office/powerpoint/2010/main" val="3071862765"/>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2985433"/>
          </a:xfrm>
          <a:prstGeom prst="rect">
            <a:avLst/>
          </a:prstGeom>
          <a:noFill/>
        </p:spPr>
        <p:txBody>
          <a:bodyPr wrap="square" rtlCol="0">
            <a:spAutoFit/>
          </a:bodyPr>
          <a:lstStyle/>
          <a:p>
            <a:pPr marL="457200" lvl="0" indent="-457200">
              <a:buAutoNum type="arabicPeriod" startAt="4"/>
            </a:pPr>
            <a:r>
              <a:rPr lang="nl-NL" b="1" dirty="0" smtClean="0"/>
              <a:t>Verslag van </a:t>
            </a:r>
            <a:r>
              <a:rPr lang="nl-NL" b="1" dirty="0"/>
              <a:t>de activiteiten van de commissie</a:t>
            </a:r>
            <a:r>
              <a:rPr lang="nl-NL" b="1" dirty="0" smtClean="0"/>
              <a:t>. (1/2)</a:t>
            </a:r>
          </a:p>
          <a:p>
            <a:pPr marL="457200" lvl="0" indent="-457200"/>
            <a:endParaRPr lang="nl-NL" dirty="0"/>
          </a:p>
          <a:p>
            <a:pPr marL="342900" indent="-342900">
              <a:buFontTx/>
              <a:buChar char="-"/>
            </a:pPr>
            <a:r>
              <a:rPr lang="nl-NL" sz="2000" dirty="0" smtClean="0"/>
              <a:t>De </a:t>
            </a:r>
            <a:r>
              <a:rPr lang="nl-NL" sz="2000" dirty="0"/>
              <a:t>commissie is ongeveer 8 keer bij elkaar gekomen. </a:t>
            </a:r>
            <a:endParaRPr lang="nl-NL" sz="2000" dirty="0" smtClean="0"/>
          </a:p>
          <a:p>
            <a:pPr marL="342900" indent="-342900">
              <a:buFontTx/>
              <a:buChar char="-"/>
            </a:pPr>
            <a:endParaRPr lang="nl-NL" sz="2000" dirty="0" smtClean="0"/>
          </a:p>
          <a:p>
            <a:pPr marL="342900" indent="-342900">
              <a:buFontTx/>
              <a:buChar char="-"/>
            </a:pPr>
            <a:r>
              <a:rPr lang="nl-NL" sz="2000" dirty="0" smtClean="0"/>
              <a:t>Besloten </a:t>
            </a:r>
            <a:r>
              <a:rPr lang="nl-NL" sz="2000" dirty="0"/>
              <a:t>om een enquête uit te </a:t>
            </a:r>
            <a:r>
              <a:rPr lang="nl-NL" sz="2000" dirty="0" smtClean="0"/>
              <a:t>zetten, bijna </a:t>
            </a:r>
            <a:r>
              <a:rPr lang="nl-NL" sz="2000" dirty="0"/>
              <a:t>320 ingevulde enquêtes zijn bij ons </a:t>
            </a:r>
            <a:r>
              <a:rPr lang="nl-NL" sz="2000" dirty="0" smtClean="0"/>
              <a:t>teruggekomen.</a:t>
            </a:r>
          </a:p>
          <a:p>
            <a:pPr marL="342900" indent="-342900">
              <a:buFontTx/>
              <a:buChar char="-"/>
            </a:pPr>
            <a:endParaRPr lang="nl-NL" sz="2000" dirty="0" smtClean="0"/>
          </a:p>
          <a:p>
            <a:pPr marL="342900" indent="-342900">
              <a:buFontTx/>
              <a:buChar char="-"/>
            </a:pPr>
            <a:r>
              <a:rPr lang="nl-NL" sz="2000" dirty="0" smtClean="0"/>
              <a:t>Periode daarna gebruikt om enquête </a:t>
            </a:r>
            <a:r>
              <a:rPr lang="nl-NL" sz="2000" dirty="0"/>
              <a:t>te </a:t>
            </a:r>
            <a:r>
              <a:rPr lang="nl-NL" sz="2000" dirty="0" smtClean="0"/>
              <a:t>verwerken</a:t>
            </a:r>
          </a:p>
          <a:p>
            <a:pPr marL="342900" indent="-342900"/>
            <a:endParaRPr lang="nl-NL" sz="2000" dirty="0" smtClean="0"/>
          </a:p>
        </p:txBody>
      </p:sp>
    </p:spTree>
    <p:extLst>
      <p:ext uri="{BB962C8B-B14F-4D97-AF65-F5344CB8AC3E}">
        <p14:creationId xmlns:p14="http://schemas.microsoft.com/office/powerpoint/2010/main" val="337987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539552" y="1484784"/>
            <a:ext cx="8424936" cy="3908762"/>
          </a:xfrm>
          <a:prstGeom prst="rect">
            <a:avLst/>
          </a:prstGeom>
          <a:noFill/>
        </p:spPr>
        <p:txBody>
          <a:bodyPr wrap="square" rtlCol="0">
            <a:spAutoFit/>
          </a:bodyPr>
          <a:lstStyle/>
          <a:p>
            <a:pPr marL="457200" lvl="0" indent="-457200">
              <a:buFont typeface="+mj-lt"/>
              <a:buAutoNum type="arabicPeriod" startAt="4"/>
            </a:pPr>
            <a:r>
              <a:rPr lang="nl-NL" b="1" dirty="0" smtClean="0"/>
              <a:t>Verslag van </a:t>
            </a:r>
            <a:r>
              <a:rPr lang="nl-NL" b="1" dirty="0"/>
              <a:t>de activiteiten van de commissie</a:t>
            </a:r>
            <a:r>
              <a:rPr lang="nl-NL" b="1" dirty="0" smtClean="0"/>
              <a:t>. (2/2)</a:t>
            </a:r>
          </a:p>
          <a:p>
            <a:pPr marL="457200" lvl="0" indent="-457200"/>
            <a:endParaRPr lang="nl-NL" dirty="0"/>
          </a:p>
          <a:p>
            <a:pPr marL="457200" indent="-457200"/>
            <a:r>
              <a:rPr lang="nl-NL" sz="2000" dirty="0" smtClean="0"/>
              <a:t>7 </a:t>
            </a:r>
            <a:r>
              <a:rPr lang="nl-NL" sz="2000" dirty="0"/>
              <a:t>aandachtsgebieden </a:t>
            </a:r>
            <a:r>
              <a:rPr lang="nl-NL" sz="2000" dirty="0" smtClean="0"/>
              <a:t>geformuleerd:</a:t>
            </a:r>
          </a:p>
          <a:p>
            <a:pPr marL="800100" lvl="1" indent="-342900">
              <a:buFontTx/>
              <a:buChar char="-"/>
            </a:pPr>
            <a:r>
              <a:rPr lang="nl-NL" sz="2000" dirty="0" smtClean="0"/>
              <a:t>Visie </a:t>
            </a:r>
            <a:r>
              <a:rPr lang="nl-NL" sz="2000" dirty="0"/>
              <a:t>van de kerk </a:t>
            </a:r>
            <a:endParaRPr lang="nl-NL" sz="2000" dirty="0" smtClean="0"/>
          </a:p>
          <a:p>
            <a:pPr marL="800100" lvl="1" indent="-342900">
              <a:buFontTx/>
              <a:buChar char="-"/>
            </a:pPr>
            <a:r>
              <a:rPr lang="nl-NL" sz="2000" dirty="0" smtClean="0"/>
              <a:t>Eén </a:t>
            </a:r>
            <a:r>
              <a:rPr lang="nl-NL" sz="2000" dirty="0"/>
              <a:t>kerk</a:t>
            </a:r>
            <a:r>
              <a:rPr lang="nl-NL" sz="2000" dirty="0" smtClean="0"/>
              <a:t>?</a:t>
            </a:r>
          </a:p>
          <a:p>
            <a:pPr marL="800100" lvl="1" indent="-342900">
              <a:buFontTx/>
              <a:buChar char="-"/>
            </a:pPr>
            <a:r>
              <a:rPr lang="nl-NL" sz="2000" dirty="0" smtClean="0"/>
              <a:t>(</a:t>
            </a:r>
            <a:r>
              <a:rPr lang="nl-NL" sz="2000" dirty="0"/>
              <a:t>K</a:t>
            </a:r>
            <a:r>
              <a:rPr lang="nl-NL" sz="2000" dirty="0" smtClean="0"/>
              <a:t>erk</a:t>
            </a:r>
            <a:r>
              <a:rPr lang="nl-NL" sz="2000" dirty="0"/>
              <a:t>) dienst, beleving en </a:t>
            </a:r>
            <a:r>
              <a:rPr lang="nl-NL" sz="2000" dirty="0" smtClean="0"/>
              <a:t>gemeenschapszin</a:t>
            </a:r>
          </a:p>
          <a:p>
            <a:pPr marL="800100" lvl="1" indent="-342900">
              <a:buFontTx/>
              <a:buChar char="-"/>
            </a:pPr>
            <a:r>
              <a:rPr lang="nl-NL" sz="2000" dirty="0" smtClean="0"/>
              <a:t>Kerk </a:t>
            </a:r>
            <a:r>
              <a:rPr lang="nl-NL" sz="2000" dirty="0"/>
              <a:t>naar buiten / </a:t>
            </a:r>
            <a:r>
              <a:rPr lang="nl-NL" sz="2000" dirty="0" smtClean="0"/>
              <a:t>samenleving</a:t>
            </a:r>
          </a:p>
          <a:p>
            <a:pPr marL="800100" lvl="1" indent="-342900">
              <a:buFontTx/>
              <a:buChar char="-"/>
            </a:pPr>
            <a:r>
              <a:rPr lang="nl-NL" sz="2000" dirty="0" smtClean="0"/>
              <a:t>Organisatie </a:t>
            </a:r>
            <a:endParaRPr lang="nl-NL" sz="2000" dirty="0"/>
          </a:p>
          <a:p>
            <a:pPr marL="800100" lvl="1" indent="-342900">
              <a:buFontTx/>
              <a:buChar char="-"/>
            </a:pPr>
            <a:r>
              <a:rPr lang="nl-NL" sz="2000" dirty="0" smtClean="0"/>
              <a:t>Financiën</a:t>
            </a:r>
            <a:endParaRPr lang="nl-NL" sz="2000" dirty="0"/>
          </a:p>
          <a:p>
            <a:pPr marL="800100" lvl="1" indent="-342900">
              <a:buFontTx/>
              <a:buChar char="-"/>
            </a:pPr>
            <a:r>
              <a:rPr lang="nl-NL" sz="2000" dirty="0" smtClean="0"/>
              <a:t>Jeugd </a:t>
            </a:r>
            <a:endParaRPr lang="nl-NL" sz="2000" dirty="0"/>
          </a:p>
          <a:p>
            <a:r>
              <a:rPr lang="nl-NL" sz="2000" dirty="0" smtClean="0"/>
              <a:t>Daarna hebben we per </a:t>
            </a:r>
            <a:r>
              <a:rPr lang="nl-NL" sz="2000" dirty="0"/>
              <a:t>aandachtsgebied </a:t>
            </a:r>
            <a:r>
              <a:rPr lang="nl-NL" sz="2000" dirty="0" smtClean="0"/>
              <a:t>onze aanbevelingen geformuleerd.</a:t>
            </a:r>
            <a:endParaRPr lang="nl-NL" sz="2000" dirty="0"/>
          </a:p>
        </p:txBody>
      </p:sp>
    </p:spTree>
    <p:extLst>
      <p:ext uri="{BB962C8B-B14F-4D97-AF65-F5344CB8AC3E}">
        <p14:creationId xmlns:p14="http://schemas.microsoft.com/office/powerpoint/2010/main" val="33798786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3" end="3"/>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4" end="4"/>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5" end="5"/>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6" end="6"/>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2">
                                            <p:txEl>
                                              <p:pRg st="8" end="8"/>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59532" y="1052736"/>
            <a:ext cx="8424936" cy="5716950"/>
          </a:xfrm>
          <a:prstGeom prst="rect">
            <a:avLst/>
          </a:prstGeom>
          <a:noFill/>
        </p:spPr>
        <p:txBody>
          <a:bodyPr wrap="square" rtlCol="0">
            <a:spAutoFit/>
          </a:bodyPr>
          <a:lstStyle/>
          <a:p>
            <a:pPr marL="457200" indent="-457200">
              <a:buAutoNum type="arabicPeriod"/>
            </a:pPr>
            <a:endParaRPr lang="nl-NL" b="1" dirty="0" smtClean="0"/>
          </a:p>
          <a:p>
            <a:pPr marL="457200" indent="-457200">
              <a:buAutoNum type="arabicPeriod"/>
            </a:pPr>
            <a:r>
              <a:rPr lang="nl-NL" b="1" dirty="0" smtClean="0"/>
              <a:t>Visie</a:t>
            </a:r>
          </a:p>
          <a:p>
            <a:pPr marL="457200" indent="-457200"/>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dirty="0" smtClean="0"/>
              <a:t>De huidige visie moet uitgangspunt zijn voor alle andere plannen.</a:t>
            </a:r>
          </a:p>
          <a:p>
            <a:pPr>
              <a:lnSpc>
                <a:spcPct val="115000"/>
              </a:lnSpc>
              <a:spcAft>
                <a:spcPts val="0"/>
              </a:spcAft>
            </a:pPr>
            <a:r>
              <a:rPr lang="nl-NL" sz="1400" dirty="0" smtClean="0"/>
              <a:t> </a:t>
            </a:r>
          </a:p>
          <a:p>
            <a:pPr>
              <a:lnSpc>
                <a:spcPct val="115000"/>
              </a:lnSpc>
              <a:spcAft>
                <a:spcPts val="0"/>
              </a:spcAft>
            </a:pPr>
            <a:r>
              <a:rPr lang="nl-NL" sz="1400" b="1" spc="10" dirty="0" smtClean="0"/>
              <a:t>Wij, de Protestantse Gemeente Terneuzen (PGT), stimuleren elkaar (jong en oud) om in de maatschappij als christenen dienstbaar te zijn. </a:t>
            </a:r>
            <a:br>
              <a:rPr lang="nl-NL" sz="1400" b="1" spc="10" dirty="0" smtClean="0"/>
            </a:br>
            <a:r>
              <a:rPr lang="nl-NL" sz="1400" b="1" spc="10" dirty="0" smtClean="0"/>
              <a:t>Vanuit onze Bron zoeken wij, als gastvrije gemeente, doelgericht naar veelkleurige manieren om het evangelie eigentijds vorm te geven.</a:t>
            </a:r>
          </a:p>
          <a:p>
            <a:pPr>
              <a:lnSpc>
                <a:spcPct val="115000"/>
              </a:lnSpc>
              <a:spcAft>
                <a:spcPts val="0"/>
              </a:spcAft>
            </a:pP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smtClean="0"/>
              <a:t>Eén beleidsplan met uitwerkingen per geleding.  </a:t>
            </a:r>
          </a:p>
          <a:p>
            <a:pPr marL="342900" lvl="0" indent="-342900">
              <a:lnSpc>
                <a:spcPct val="115000"/>
              </a:lnSpc>
              <a:spcAft>
                <a:spcPts val="0"/>
              </a:spcAft>
              <a:buFont typeface="+mj-lt"/>
              <a:buAutoNum type="arabicPeriod"/>
            </a:pPr>
            <a:r>
              <a:rPr lang="nl-NL" sz="1400" dirty="0" smtClean="0"/>
              <a:t>Alle geledingen maken jaarlijks een werkplan met daarin opgenomen hun actiepunten, inclusief financiële consequenties en tijdsplanning. </a:t>
            </a:r>
          </a:p>
          <a:p>
            <a:pPr marL="342900" lvl="0" indent="-342900">
              <a:lnSpc>
                <a:spcPct val="115000"/>
              </a:lnSpc>
              <a:spcAft>
                <a:spcPts val="0"/>
              </a:spcAft>
              <a:buFont typeface="+mj-lt"/>
              <a:buAutoNum type="arabicPeriod"/>
            </a:pPr>
            <a:r>
              <a:rPr lang="nl-NL" sz="1400" dirty="0" smtClean="0"/>
              <a:t>De Kerkenraad stuurt en bewaakt de voortgang.</a:t>
            </a:r>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34154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3" end="1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9" name="Picture 5" descr="logo"/>
          <p:cNvPicPr>
            <a:picLocks noChangeAspect="1" noChangeArrowheads="1"/>
          </p:cNvPicPr>
          <p:nvPr/>
        </p:nvPicPr>
        <p:blipFill>
          <a:blip r:embed="rId3" cstate="print"/>
          <a:srcRect/>
          <a:stretch>
            <a:fillRect/>
          </a:stretch>
        </p:blipFill>
        <p:spPr bwMode="auto">
          <a:xfrm>
            <a:off x="0" y="0"/>
            <a:ext cx="9144000" cy="1670050"/>
          </a:xfrm>
          <a:prstGeom prst="rect">
            <a:avLst/>
          </a:prstGeom>
          <a:noFill/>
          <a:ln w="9525">
            <a:noFill/>
            <a:miter lim="800000"/>
            <a:headEnd/>
            <a:tailEnd/>
          </a:ln>
        </p:spPr>
      </p:pic>
      <p:sp>
        <p:nvSpPr>
          <p:cNvPr id="2" name="Tekstvak 1"/>
          <p:cNvSpPr txBox="1"/>
          <p:nvPr/>
        </p:nvSpPr>
        <p:spPr>
          <a:xfrm>
            <a:off x="359532" y="1052736"/>
            <a:ext cx="8424936" cy="5716950"/>
          </a:xfrm>
          <a:prstGeom prst="rect">
            <a:avLst/>
          </a:prstGeom>
          <a:noFill/>
        </p:spPr>
        <p:txBody>
          <a:bodyPr wrap="square" rtlCol="0">
            <a:spAutoFit/>
          </a:bodyPr>
          <a:lstStyle/>
          <a:p>
            <a:pPr marL="457200" indent="-457200">
              <a:buAutoNum type="arabicPeriod"/>
            </a:pPr>
            <a:endParaRPr lang="nl-NL" b="1" dirty="0" smtClean="0"/>
          </a:p>
          <a:p>
            <a:pPr marL="457200" indent="-457200"/>
            <a:r>
              <a:rPr lang="nl-NL" b="1" dirty="0" smtClean="0"/>
              <a:t>2. één </a:t>
            </a:r>
            <a:r>
              <a:rPr lang="nl-NL" b="1" dirty="0"/>
              <a:t>kerk</a:t>
            </a:r>
            <a:endParaRPr lang="nl-NL" dirty="0"/>
          </a:p>
          <a:p>
            <a:pPr marL="457200" indent="-457200"/>
            <a:endParaRPr lang="nl-NL" b="1" dirty="0" smtClean="0"/>
          </a:p>
          <a:p>
            <a:pPr marL="457200" indent="-457200"/>
            <a:r>
              <a:rPr lang="nl-NL" sz="1400" b="1" u="sng" dirty="0" smtClean="0"/>
              <a:t>Aanbeveling:</a:t>
            </a:r>
            <a:endParaRPr lang="nl-NL" sz="1400" b="1" u="sng" dirty="0" smtClean="0">
              <a:latin typeface="Calibri" panose="020F0502020204030204" pitchFamily="34" charset="0"/>
              <a:ea typeface="Calibri" panose="020F0502020204030204" pitchFamily="34" charset="0"/>
              <a:cs typeface="Times New Roman" panose="02020603050405020304" pitchFamily="18" charset="0"/>
            </a:endParaRPr>
          </a:p>
          <a:p>
            <a:pPr marL="457200" indent="-457200"/>
            <a:endParaRPr lang="nl-NL" sz="1400" dirty="0"/>
          </a:p>
          <a:p>
            <a:pPr>
              <a:lnSpc>
                <a:spcPct val="115000"/>
              </a:lnSpc>
              <a:spcAft>
                <a:spcPts val="0"/>
              </a:spcAft>
            </a:pPr>
            <a:r>
              <a:rPr lang="nl-NL" sz="1400" b="1" dirty="0"/>
              <a:t>Zo snel mogelijk één gemeente in één kerk</a:t>
            </a:r>
            <a:r>
              <a:rPr lang="nl-NL" sz="1400" b="1" u="sng" dirty="0"/>
              <a:t>gebouw</a:t>
            </a:r>
          </a:p>
          <a:p>
            <a:pPr>
              <a:lnSpc>
                <a:spcPct val="115000"/>
              </a:lnSpc>
              <a:spcAft>
                <a:spcPts val="0"/>
              </a:spcAft>
            </a:pPr>
            <a:r>
              <a:rPr lang="nl-NL" sz="1400" dirty="0" smtClean="0"/>
              <a:t> </a:t>
            </a:r>
            <a:endParaRPr lang="en-US" sz="1400" spc="10" dirty="0" smtClean="0"/>
          </a:p>
          <a:p>
            <a:pPr>
              <a:lnSpc>
                <a:spcPct val="115000"/>
              </a:lnSpc>
              <a:spcAft>
                <a:spcPts val="0"/>
              </a:spcAft>
            </a:pPr>
            <a:r>
              <a:rPr lang="nl-NL" sz="1400" u="sng" dirty="0" smtClean="0"/>
              <a:t>Actiepunten n.a.v. aanbeveling:</a:t>
            </a:r>
          </a:p>
          <a:p>
            <a:pPr>
              <a:lnSpc>
                <a:spcPct val="115000"/>
              </a:lnSpc>
              <a:spcAft>
                <a:spcPts val="0"/>
              </a:spcAft>
            </a:pPr>
            <a:endParaRPr lang="en-US" sz="1400" u="sng" dirty="0" smtClean="0">
              <a:latin typeface="Calibri" panose="020F0502020204030204" pitchFamily="34" charset="0"/>
              <a:ea typeface="Calibri" panose="020F0502020204030204" pitchFamily="34" charset="0"/>
              <a:cs typeface="Times New Roman" panose="02020603050405020304" pitchFamily="18" charset="0"/>
            </a:endParaRPr>
          </a:p>
          <a:p>
            <a:pPr marL="342900" lvl="0" indent="-342900">
              <a:lnSpc>
                <a:spcPct val="115000"/>
              </a:lnSpc>
              <a:spcAft>
                <a:spcPts val="0"/>
              </a:spcAft>
              <a:buFont typeface="+mj-lt"/>
              <a:buAutoNum type="arabicPeriod"/>
            </a:pPr>
            <a:r>
              <a:rPr lang="nl-NL" sz="1400" dirty="0"/>
              <a:t>Met ingang van het nieuwe jaar overgaan naar één dienst per zondag (1 januari 2016). Zolang we nog 2 kerkgebouwen beschikbaar hebben per maand wisselen van diensten.</a:t>
            </a:r>
          </a:p>
          <a:p>
            <a:pPr marL="342900" lvl="0" indent="-342900">
              <a:lnSpc>
                <a:spcPct val="115000"/>
              </a:lnSpc>
              <a:spcAft>
                <a:spcPts val="0"/>
              </a:spcAft>
              <a:buFont typeface="+mj-lt"/>
              <a:buAutoNum type="arabicPeriod"/>
            </a:pPr>
            <a:r>
              <a:rPr lang="nl-NL" sz="1400" dirty="0"/>
              <a:t>Vanaf 1 januari 2016 procedure in gang zetten om te komen tot 1 kerkgebouw. </a:t>
            </a:r>
          </a:p>
          <a:p>
            <a:pPr marL="342900" lvl="0" indent="-342900">
              <a:lnSpc>
                <a:spcPct val="115000"/>
              </a:lnSpc>
              <a:spcAft>
                <a:spcPts val="0"/>
              </a:spcAft>
              <a:buFont typeface="+mj-lt"/>
              <a:buAutoNum type="arabicPeriod"/>
            </a:pPr>
            <a:r>
              <a:rPr lang="nl-NL" sz="1400" dirty="0"/>
              <a:t>Zo nodig landelijke toestemming vragen om kerkgebouw(en) te mogen afstoten</a:t>
            </a:r>
            <a:r>
              <a:rPr lang="nl-NL" sz="1400" dirty="0" smtClean="0"/>
              <a:t>.</a:t>
            </a:r>
          </a:p>
          <a:p>
            <a:pPr marL="342900" indent="-342900">
              <a:lnSpc>
                <a:spcPct val="115000"/>
              </a:lnSpc>
              <a:spcAft>
                <a:spcPts val="0"/>
              </a:spcAft>
              <a:buFont typeface="+mj-lt"/>
              <a:buAutoNum type="arabicPeriod"/>
            </a:pPr>
            <a:r>
              <a:rPr lang="nl-NL" sz="1400" dirty="0"/>
              <a:t>Per direct een plancommissie benoemen die een plan van eisen opstelt, met aandacht voor financiële consequenties. Een werkgroep instellen bestaande uit deskundigen op het gebied van bouwkunde en financiën en het ontwikkelen van een kostenplan ter voorbereiding van eventuele verkoop van kerkgebouw(en).</a:t>
            </a:r>
          </a:p>
          <a:p>
            <a:pPr lvl="0">
              <a:lnSpc>
                <a:spcPct val="115000"/>
              </a:lnSpc>
              <a:spcAft>
                <a:spcPts val="0"/>
              </a:spcAft>
            </a:pPr>
            <a:r>
              <a:rPr lang="nl-NL" sz="1400" dirty="0" smtClean="0"/>
              <a:t> </a:t>
            </a:r>
            <a:endParaRPr lang="nl-NL" sz="1400" dirty="0"/>
          </a:p>
          <a:p>
            <a:pPr>
              <a:lnSpc>
                <a:spcPct val="115000"/>
              </a:lnSpc>
              <a:spcAft>
                <a:spcPts val="0"/>
              </a:spcAft>
            </a:pPr>
            <a:endParaRPr lang="nl-NL" sz="1400" u="sng" dirty="0" smtClean="0">
              <a:latin typeface="Calibri" panose="020F0502020204030204" pitchFamily="34" charset="0"/>
              <a:ea typeface="Calibri" panose="020F0502020204030204" pitchFamily="34" charset="0"/>
              <a:cs typeface="Times New Roman" panose="02020603050405020304" pitchFamily="18" charset="0"/>
            </a:endParaRPr>
          </a:p>
          <a:p>
            <a:pPr>
              <a:lnSpc>
                <a:spcPct val="115000"/>
              </a:lnSpc>
              <a:spcAft>
                <a:spcPts val="0"/>
              </a:spcAft>
            </a:pPr>
            <a:endParaRPr lang="nl-NL" sz="1400" dirty="0" smtClean="0"/>
          </a:p>
          <a:p>
            <a:pPr lvl="0"/>
            <a:endParaRPr lang="nl-NL" dirty="0"/>
          </a:p>
        </p:txBody>
      </p:sp>
    </p:spTree>
    <p:extLst>
      <p:ext uri="{BB962C8B-B14F-4D97-AF65-F5344CB8AC3E}">
        <p14:creationId xmlns:p14="http://schemas.microsoft.com/office/powerpoint/2010/main" val="2918767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9" end="9"/>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2">
                                            <p:txEl>
                                              <p:pRg st="10" end="1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
                                            <p:txEl>
                                              <p:pRg st="11" end="11"/>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
                                            <p:txEl>
                                              <p:pRg st="12" end="1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Lege presentatie">
  <a:themeElements>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Lege presentati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2400" b="0" i="0" u="none" strike="noStrike" cap="none" normalizeH="0" baseline="0" smtClean="0">
            <a:ln>
              <a:noFill/>
            </a:ln>
            <a:solidFill>
              <a:schemeClr val="tx1"/>
            </a:solidFill>
            <a:effectLst/>
            <a:latin typeface="Arial" charset="0"/>
            <a:ea typeface="ＭＳ Ｐゴシック" pitchFamily="80" charset="-128"/>
          </a:defRPr>
        </a:defPPr>
      </a:lstStyle>
    </a:lnDef>
  </a:objectDefaults>
  <a:extraClrSchemeLst>
    <a:extraClrScheme>
      <a:clrScheme name="Lege presentatie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Lege presentatie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Lege presentatie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Lege presentatie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Lege presentatie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Lege presentatie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Lege presentatie 7">
        <a:dk1>
          <a:srgbClr val="5C1F00"/>
        </a:dk1>
        <a:lt1>
          <a:srgbClr val="FFFFFF"/>
        </a:lt1>
        <a:dk2>
          <a:srgbClr val="800000"/>
        </a:dk2>
        <a:lt2>
          <a:srgbClr val="DFD293"/>
        </a:lt2>
        <a:accent1>
          <a:srgbClr val="713E39"/>
        </a:accent1>
        <a:accent2>
          <a:srgbClr val="BE7960"/>
        </a:accent2>
        <a:accent3>
          <a:srgbClr val="C0AAAA"/>
        </a:accent3>
        <a:accent4>
          <a:srgbClr val="DADADA"/>
        </a:accent4>
        <a:accent5>
          <a:srgbClr val="BBAFAE"/>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Lege presentatie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Lege presentatie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Lege presentatie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Lege presentatie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Lege presentatie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2716</TotalTime>
  <Words>315</Words>
  <Application>Microsoft Office PowerPoint</Application>
  <PresentationFormat>Diavoorstelling (4:3)</PresentationFormat>
  <Paragraphs>250</Paragraphs>
  <Slides>25</Slides>
  <Notes>25</Notes>
  <HiddenSlides>0</HiddenSlides>
  <MMClips>0</MMClips>
  <ScaleCrop>false</ScaleCrop>
  <HeadingPairs>
    <vt:vector size="6" baseType="variant">
      <vt:variant>
        <vt:lpstr>Thema</vt:lpstr>
      </vt:variant>
      <vt:variant>
        <vt:i4>1</vt:i4>
      </vt:variant>
      <vt:variant>
        <vt:lpstr>Ingesloten OLE-bronprogramma's</vt:lpstr>
      </vt:variant>
      <vt:variant>
        <vt:i4>1</vt:i4>
      </vt:variant>
      <vt:variant>
        <vt:lpstr>Diatitels</vt:lpstr>
      </vt:variant>
      <vt:variant>
        <vt:i4>25</vt:i4>
      </vt:variant>
    </vt:vector>
  </HeadingPairs>
  <TitlesOfParts>
    <vt:vector size="27" baseType="lpstr">
      <vt:lpstr>Lege presentatie</vt:lpstr>
      <vt:lpstr>Document</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Samenvatting van de aanbevelingen</vt:lpstr>
    </vt:vector>
  </TitlesOfParts>
  <Company>ReproVinci Reclamebureau</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Hoofdstuk</dc:title>
  <dc:creator>Laurens Almekinders</dc:creator>
  <cp:lastModifiedBy>Gebruiker</cp:lastModifiedBy>
  <cp:revision>214</cp:revision>
  <dcterms:created xsi:type="dcterms:W3CDTF">2009-10-29T12:35:25Z</dcterms:created>
  <dcterms:modified xsi:type="dcterms:W3CDTF">2015-07-16T06:39:15Z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xd_Signature">
    <vt:lpwstr/>
  </property>
  <property fmtid="{D5CDD505-2E9C-101B-9397-08002B2CF9AE}" pid="3" name="PKNJaartal">
    <vt:lpwstr/>
  </property>
  <property fmtid="{D5CDD505-2E9C-101B-9397-08002B2CF9AE}" pid="4" name="PKNOnderwerpTaxHTField0">
    <vt:lpwstr/>
  </property>
  <property fmtid="{D5CDD505-2E9C-101B-9397-08002B2CF9AE}" pid="5" name="Order">
    <vt:lpwstr>87200.0000000000</vt:lpwstr>
  </property>
  <property fmtid="{D5CDD505-2E9C-101B-9397-08002B2CF9AE}" pid="6" name="TemplateUrl">
    <vt:lpwstr/>
  </property>
  <property fmtid="{D5CDD505-2E9C-101B-9397-08002B2CF9AE}" pid="7" name="PKNDoelgroepTaxHTField0">
    <vt:lpwstr/>
  </property>
  <property fmtid="{D5CDD505-2E9C-101B-9397-08002B2CF9AE}" pid="8" name="xd_ProgID">
    <vt:lpwstr/>
  </property>
  <property fmtid="{D5CDD505-2E9C-101B-9397-08002B2CF9AE}" pid="9" name="PublishingStartDate">
    <vt:lpwstr/>
  </property>
  <property fmtid="{D5CDD505-2E9C-101B-9397-08002B2CF9AE}" pid="10" name="PublishingExpirationDate">
    <vt:lpwstr/>
  </property>
  <property fmtid="{D5CDD505-2E9C-101B-9397-08002B2CF9AE}" pid="11" name="ContentTypeId">
    <vt:lpwstr>0x010100852F8D8FE7F3F5468CDBD081DEFC1C3400D98686415AD8344C96E65094B72C9D6C</vt:lpwstr>
  </property>
  <property fmtid="{D5CDD505-2E9C-101B-9397-08002B2CF9AE}" pid="12" name="PKNDoelgroep">
    <vt:lpwstr/>
  </property>
  <property fmtid="{D5CDD505-2E9C-101B-9397-08002B2CF9AE}" pid="13" name="PKNJaartalTaxHTField0">
    <vt:lpwstr/>
  </property>
  <property fmtid="{D5CDD505-2E9C-101B-9397-08002B2CF9AE}" pid="14" name="_SourceUrl">
    <vt:lpwstr/>
  </property>
  <property fmtid="{D5CDD505-2E9C-101B-9397-08002B2CF9AE}" pid="15" name="TaxCatchAll">
    <vt:lpwstr/>
  </property>
  <property fmtid="{D5CDD505-2E9C-101B-9397-08002B2CF9AE}" pid="16" name="PKNOnderwerp">
    <vt:lpwstr/>
  </property>
</Properties>
</file>